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74" r:id="rId3"/>
    <p:sldMasterId id="2147483678" r:id="rId4"/>
    <p:sldMasterId id="2147483680" r:id="rId5"/>
    <p:sldMasterId id="2147483692" r:id="rId6"/>
    <p:sldMasterId id="2147483706" r:id="rId7"/>
    <p:sldMasterId id="2147483708" r:id="rId8"/>
  </p:sldMasterIdLst>
  <p:notesMasterIdLst>
    <p:notesMasterId r:id="rId52"/>
  </p:notesMasterIdLst>
  <p:sldIdLst>
    <p:sldId id="256" r:id="rId9"/>
    <p:sldId id="257" r:id="rId10"/>
    <p:sldId id="258" r:id="rId11"/>
    <p:sldId id="363" r:id="rId12"/>
    <p:sldId id="462" r:id="rId13"/>
    <p:sldId id="314" r:id="rId14"/>
    <p:sldId id="400" r:id="rId15"/>
    <p:sldId id="268" r:id="rId16"/>
    <p:sldId id="269" r:id="rId17"/>
    <p:sldId id="445" r:id="rId18"/>
    <p:sldId id="465" r:id="rId19"/>
    <p:sldId id="463" r:id="rId20"/>
    <p:sldId id="464" r:id="rId21"/>
    <p:sldId id="504" r:id="rId22"/>
    <p:sldId id="505" r:id="rId23"/>
    <p:sldId id="364" r:id="rId24"/>
    <p:sldId id="284" r:id="rId25"/>
    <p:sldId id="506" r:id="rId26"/>
    <p:sldId id="285" r:id="rId27"/>
    <p:sldId id="389" r:id="rId28"/>
    <p:sldId id="286" r:id="rId29"/>
    <p:sldId id="466" r:id="rId30"/>
    <p:sldId id="377" r:id="rId31"/>
    <p:sldId id="467" r:id="rId32"/>
    <p:sldId id="469" r:id="rId33"/>
    <p:sldId id="470" r:id="rId34"/>
    <p:sldId id="496" r:id="rId35"/>
    <p:sldId id="455" r:id="rId36"/>
    <p:sldId id="489" r:id="rId37"/>
    <p:sldId id="499" r:id="rId38"/>
    <p:sldId id="509" r:id="rId39"/>
    <p:sldId id="510" r:id="rId40"/>
    <p:sldId id="511" r:id="rId41"/>
    <p:sldId id="512" r:id="rId42"/>
    <p:sldId id="493" r:id="rId43"/>
    <p:sldId id="494" r:id="rId44"/>
    <p:sldId id="502" r:id="rId45"/>
    <p:sldId id="480" r:id="rId46"/>
    <p:sldId id="481" r:id="rId47"/>
    <p:sldId id="308" r:id="rId48"/>
    <p:sldId id="503" r:id="rId49"/>
    <p:sldId id="507" r:id="rId50"/>
    <p:sldId id="508" r:id="rId5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C4628"/>
    <a:srgbClr val="27932E"/>
    <a:srgbClr val="F66996"/>
    <a:srgbClr val="F6B6E7"/>
    <a:srgbClr val="C085B8"/>
    <a:srgbClr val="FFFFFF"/>
    <a:srgbClr val="9D8A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26" autoAdjust="0"/>
    <p:restoredTop sz="94636"/>
  </p:normalViewPr>
  <p:slideViewPr>
    <p:cSldViewPr snapToGrid="0">
      <p:cViewPr varScale="1">
        <p:scale>
          <a:sx n="67" d="100"/>
          <a:sy n="67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theme" Target="theme/theme1.xml"/><Relationship Id="rId76" Type="http://schemas.microsoft.com/office/2015/10/relationships/revisionInfo" Target="revisionInfo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fld id="{3D92F076-1907-4AC7-A8E0-78E7C362237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fld id="{FC04051B-6DBA-4D4E-8287-134686DBA6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5593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4320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95694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2654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9867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9867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778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点击数字图标到达此部分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4041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7785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9761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9761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9761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976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25604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深颜色词条有拓展链接；点击小房子图标回到对话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644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747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7470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97130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ea typeface="宋体" panose="0201060003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3825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14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026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429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343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2991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5008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190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2576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19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7867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ea typeface="宋体" panose="02010600030101010101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0915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4950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9223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2759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705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>
                <a:ea typeface="宋体" panose="02010600030101010101" pitchFamily="2" charset="-122"/>
              </a:defRPr>
            </a:lvl1pPr>
            <a:lvl2pPr>
              <a:defRPr sz="2800">
                <a:ea typeface="宋体" panose="02010600030101010101" pitchFamily="2" charset="-122"/>
              </a:defRPr>
            </a:lvl2pPr>
            <a:lvl3pPr>
              <a:defRPr sz="2400">
                <a:ea typeface="宋体" panose="02010600030101010101" pitchFamily="2" charset="-122"/>
              </a:defRPr>
            </a:lvl3pPr>
            <a:lvl4pPr>
              <a:defRPr sz="2000">
                <a:ea typeface="宋体" panose="02010600030101010101" pitchFamily="2" charset="-122"/>
              </a:defRPr>
            </a:lvl4pPr>
            <a:lvl5pPr>
              <a:defRPr sz="2000">
                <a:ea typeface="宋体" panose="02010600030101010101" pitchFamily="2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ea typeface="宋体" panose="02010600030101010101" pitchFamily="2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314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>
                <a:ea typeface="宋体" panose="02010600030101010101" pitchFamily="2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ea typeface="宋体" panose="02010600030101010101" pitchFamily="2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17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2898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117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191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742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103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501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56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81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3.png"/><Relationship Id="rId7" Type="http://schemas.openxmlformats.org/officeDocument/2006/relationships/slide" Target="slide19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1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6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4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25.xml"/><Relationship Id="rId5" Type="http://schemas.openxmlformats.org/officeDocument/2006/relationships/slide" Target="slide28.xml"/><Relationship Id="rId4" Type="http://schemas.openxmlformats.org/officeDocument/2006/relationships/slide" Target="slide1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3.png"/><Relationship Id="rId7" Type="http://schemas.openxmlformats.org/officeDocument/2006/relationships/slide" Target="slide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4.xml"/><Relationship Id="rId5" Type="http://schemas.openxmlformats.org/officeDocument/2006/relationships/slide" Target="slide14.xml"/><Relationship Id="rId4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"/>
            <a:ext cx="10305207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443" y="4500154"/>
            <a:ext cx="2344122" cy="794084"/>
          </a:xfrm>
          <a:prstGeom prst="rect">
            <a:avLst/>
          </a:prstGeom>
          <a:solidFill>
            <a:schemeClr val="accent1">
              <a:lumMod val="50000"/>
              <a:alpha val="5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4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제</a:t>
            </a:r>
            <a:r>
              <a:rPr kumimoji="1" lang="en-US" altLang="ko-KR" sz="4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15</a:t>
            </a:r>
            <a:r>
              <a:rPr kumimoji="1" lang="ko-KR" altLang="en-US" sz="4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과</a:t>
            </a:r>
            <a:endParaRPr kumimoji="1" lang="zh-CN" altLang="en-US" sz="44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9565" y="4500154"/>
            <a:ext cx="6954254" cy="794084"/>
          </a:xfrm>
          <a:prstGeom prst="rect">
            <a:avLst/>
          </a:prstGeom>
          <a:solidFill>
            <a:schemeClr val="accent1">
              <a:lumMod val="60000"/>
              <a:lumOff val="40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2800" b="1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안 좋은 건 알지만 </a:t>
            </a:r>
            <a:r>
              <a:rPr kumimoji="1" lang="ko-KR" altLang="en-US" sz="2800" b="1" dirty="0" smtClean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이미</a:t>
            </a:r>
            <a:endParaRPr kumimoji="1" lang="en-US" altLang="ko-KR" sz="2800" b="1" dirty="0" smtClean="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algn="ctr"/>
            <a:r>
              <a:rPr kumimoji="1" lang="ko-KR" altLang="en-US" sz="2800" b="1" dirty="0" smtClean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습관이 </a:t>
            </a:r>
            <a:r>
              <a:rPr kumimoji="1" lang="ko-KR" altLang="en-US" sz="2800" b="1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돼서 고치기 힘들어</a:t>
            </a:r>
            <a:endParaRPr kumimoji="1" lang="zh-CN" altLang="en-US" sz="2800" b="1" dirty="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9555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2526" y="1130970"/>
            <a:ext cx="8197774" cy="58015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ko-KR" altLang="en-US" sz="2800" b="1" dirty="0"/>
              <a:t> ～</a:t>
            </a:r>
            <a:r>
              <a:rPr lang="en-US" altLang="ko-KR" sz="2800" b="1" dirty="0"/>
              <a:t>(</a:t>
            </a:r>
            <a:r>
              <a:rPr lang="ko-KR" altLang="en-US" sz="2800" b="1" dirty="0"/>
              <a:t>으</a:t>
            </a:r>
            <a:r>
              <a:rPr lang="en-US" altLang="ko-KR" sz="2800" b="1" dirty="0"/>
              <a:t>)</a:t>
            </a:r>
            <a:r>
              <a:rPr lang="ko-KR" altLang="en-US" sz="2800" b="1" dirty="0"/>
              <a:t>ㄴ</a:t>
            </a:r>
            <a:r>
              <a:rPr lang="en-US" altLang="ko-KR" sz="2800" b="1" dirty="0"/>
              <a:t>/</a:t>
            </a:r>
            <a:r>
              <a:rPr lang="ko-KR" altLang="en-US" sz="2800" b="1" dirty="0"/>
              <a:t>는다고 </a:t>
            </a:r>
            <a:r>
              <a:rPr lang="en-US" altLang="ko-KR" sz="2800" b="1" dirty="0"/>
              <a:t>(</a:t>
            </a:r>
            <a:r>
              <a:rPr lang="ko-KR" altLang="en-US" sz="2800" b="1" dirty="0"/>
              <a:t>해도</a:t>
            </a:r>
            <a:r>
              <a:rPr lang="en-US" altLang="ko-KR" sz="2800" b="1" dirty="0"/>
              <a:t>)</a:t>
            </a:r>
            <a:r>
              <a:rPr lang="ko-KR" altLang="en-US" sz="2800" b="1" dirty="0"/>
              <a:t>봐도 과언이 아니다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句型，接在谓词词干后，表示“即使那么说，也不为过”的意思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30862" y="2489722"/>
            <a:ext cx="8161101" cy="4154984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C000"/>
                </a:solidFill>
                <a:ea typeface="宋体" panose="02010600030101010101" pitchFamily="2" charset="-122"/>
              </a:rPr>
              <a:t>例</a:t>
            </a:r>
            <a:endParaRPr lang="en-US" altLang="zh-CN" sz="2400" dirty="0" smtClean="0">
              <a:solidFill>
                <a:srgbClr val="FFC000"/>
              </a:solidFill>
              <a:ea typeface="宋体" panose="02010600030101010101" pitchFamily="2" charset="-122"/>
            </a:endParaRPr>
          </a:p>
          <a:p>
            <a:r>
              <a:rPr lang="en-US" altLang="ko-KR" sz="2400" dirty="0"/>
              <a:t>1) </a:t>
            </a:r>
            <a:r>
              <a:rPr lang="ko-KR" altLang="en-US" sz="2400" dirty="0"/>
              <a:t>그 사람은 성격이 이상하기 때문에 친구가 없다고 해도 과언이 아니에요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那个人性格很奇怪，即使说他没有一个朋友也不为过。</a:t>
            </a:r>
          </a:p>
          <a:p>
            <a:r>
              <a:rPr lang="en-US" altLang="ko-KR" sz="2400" dirty="0"/>
              <a:t>2) </a:t>
            </a:r>
            <a:r>
              <a:rPr lang="ko-KR" altLang="en-US" sz="2400" dirty="0"/>
              <a:t>곧 부자가 된다고 봐도 과언이 아니에요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即使说很快就能成为富翁也不为过。</a:t>
            </a:r>
          </a:p>
          <a:p>
            <a:r>
              <a:rPr lang="en-US" altLang="ko-KR" sz="2400" dirty="0"/>
              <a:t>3)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언제부터 그녀를 사랑하게 되었어요</a:t>
            </a:r>
            <a:r>
              <a:rPr lang="en-US" altLang="ko-KR" sz="2400" dirty="0"/>
              <a:t>?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你什么时候爱上那个女孩儿的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ko-KR" altLang="en-US" sz="2400" dirty="0"/>
              <a:t>그녀를 처음 본 순간부터 사랑에 빠졌다고 해도 과언이 아니에요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即使说一见钟情也不为过。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120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44914" y="1484557"/>
            <a:ext cx="8111103" cy="3046988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400" dirty="0"/>
              <a:t>4)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그 영화를 본 사람들은 뭐라고 평가를 해요</a:t>
            </a:r>
            <a:r>
              <a:rPr lang="en-US" altLang="ko-KR" sz="24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400" dirty="0"/>
              <a:t>나</a:t>
            </a:r>
            <a:r>
              <a:rPr lang="en-US" altLang="ko-KR" sz="2400" dirty="0" smtClean="0"/>
              <a:t>:</a:t>
            </a:r>
            <a:r>
              <a:rPr lang="en-US" altLang="ko-KR" sz="2400" dirty="0">
                <a:sym typeface="Symbol"/>
              </a:rPr>
              <a:t> </a:t>
            </a:r>
            <a:r>
              <a:rPr lang="en-US" altLang="ko-KR" sz="2400" dirty="0" smtClean="0"/>
              <a:t> </a:t>
            </a:r>
            <a:r>
              <a:rPr lang="ko-KR" altLang="en-US" sz="2400" dirty="0"/>
              <a:t>　　　　　　　　　　　　　　　　　　　　　　　　　　　</a:t>
            </a:r>
          </a:p>
          <a:p>
            <a:pPr>
              <a:lnSpc>
                <a:spcPct val="200000"/>
              </a:lnSpc>
            </a:pPr>
            <a:r>
              <a:rPr lang="en-US" altLang="ko-KR" sz="2400" dirty="0"/>
              <a:t>5)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외국어 공부하려면 무엇을 가장 중요시 해야 할까요</a:t>
            </a:r>
            <a:r>
              <a:rPr lang="en-US" altLang="ko-KR" sz="24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400" dirty="0"/>
              <a:t>나</a:t>
            </a:r>
            <a:r>
              <a:rPr lang="en-US" altLang="ko-KR" sz="2400" dirty="0"/>
              <a:t>:</a:t>
            </a:r>
            <a:r>
              <a:rPr lang="en-US" altLang="ko-KR" sz="2400" dirty="0" smtClean="0">
                <a:sym typeface="Symbol"/>
              </a:rPr>
              <a:t> </a:t>
            </a:r>
            <a:r>
              <a:rPr lang="ko-KR" altLang="en-US" sz="2400" dirty="0" smtClean="0"/>
              <a:t>　　　　　　　　　　　　　　　　　　　　　　　　　　　　　　　　　　　　　　　　　　　　　　　　　　</a:t>
            </a:r>
            <a:r>
              <a:rPr lang="ko-KR" altLang="en-US" sz="2000" dirty="0" smtClean="0"/>
              <a:t>　　　　　　　　　　　　　　　　　　　　　　　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382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5854" y="1130970"/>
            <a:ext cx="8197774" cy="547842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 </a:t>
            </a:r>
            <a:r>
              <a:rPr lang="ko-KR" altLang="en-US" sz="2800" b="1" dirty="0"/>
              <a:t>～</a:t>
            </a:r>
            <a:r>
              <a:rPr lang="en-US" altLang="ko-KR" sz="2800" b="1" dirty="0"/>
              <a:t>(</a:t>
            </a:r>
            <a:r>
              <a:rPr lang="ko-KR" altLang="en-US" sz="2800" b="1" dirty="0"/>
              <a:t>으</a:t>
            </a:r>
            <a:r>
              <a:rPr lang="en-US" altLang="ko-KR" sz="2800" b="1" dirty="0"/>
              <a:t>)</a:t>
            </a:r>
            <a:r>
              <a:rPr lang="ko-KR" altLang="en-US" sz="2800" b="1" dirty="0"/>
              <a:t>ㄴ</a:t>
            </a:r>
            <a:r>
              <a:rPr lang="en-US" altLang="ko-KR" sz="2800" b="1" dirty="0"/>
              <a:t>/</a:t>
            </a:r>
            <a:r>
              <a:rPr lang="ko-KR" altLang="en-US" sz="2800" b="1" dirty="0"/>
              <a:t>는 건 말할 필요도 없다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句型，接在谓词词干后，表示某种事实或状态是理所当然、无需怀疑的。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/>
          </a:p>
          <a:p>
            <a:endParaRPr lang="en-US" altLang="zh-CN" sz="2800" dirty="0"/>
          </a:p>
          <a:p>
            <a:endParaRPr lang="en-US" altLang="zh-CN" sz="2800" dirty="0" smtClean="0"/>
          </a:p>
          <a:p>
            <a:endParaRPr lang="en-US" altLang="zh-CN" sz="2800" dirty="0"/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68311" y="2595728"/>
            <a:ext cx="8012859" cy="3785652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C000"/>
                </a:solidFill>
                <a:ea typeface="宋体" panose="02010600030101010101" pitchFamily="2" charset="-122"/>
              </a:rPr>
              <a:t>例</a:t>
            </a:r>
            <a:endParaRPr lang="en-US" altLang="zh-CN" sz="2400" dirty="0" smtClean="0">
              <a:solidFill>
                <a:srgbClr val="FFC000"/>
              </a:solidFill>
              <a:ea typeface="宋体" panose="02010600030101010101" pitchFamily="2" charset="-122"/>
            </a:endParaRPr>
          </a:p>
          <a:p>
            <a:r>
              <a:rPr lang="en-US" altLang="ko-KR" sz="2400" dirty="0" smtClean="0"/>
              <a:t>1</a:t>
            </a:r>
            <a:r>
              <a:rPr lang="en-US" altLang="ko-KR" sz="2400" dirty="0"/>
              <a:t>) </a:t>
            </a:r>
            <a:r>
              <a:rPr lang="ko-KR" altLang="en-US" sz="2400" dirty="0"/>
              <a:t>동생 시험 성적이 좋은 건 더 말할 필요도 없어요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弟弟的考试没什么可说的，非常好。</a:t>
            </a:r>
          </a:p>
          <a:p>
            <a:r>
              <a:rPr lang="en-US" altLang="ko-KR" sz="2400" dirty="0"/>
              <a:t>2) </a:t>
            </a:r>
            <a:r>
              <a:rPr lang="ko-KR" altLang="en-US" sz="2400" dirty="0"/>
              <a:t>제 여자 친구의 몸매가 날씬한 건 말할 필요도 없어요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我女朋友的身材没得说，非常苗条。</a:t>
            </a:r>
          </a:p>
          <a:p>
            <a:r>
              <a:rPr lang="en-US" altLang="ko-KR" sz="2400" dirty="0"/>
              <a:t>3)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이 운동을 하면 뭐가 좋아요</a:t>
            </a:r>
            <a:r>
              <a:rPr lang="en-US" altLang="ko-KR" sz="2400" dirty="0"/>
              <a:t>?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做这种运动有什么好处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ko-KR" altLang="en-US" sz="2400" dirty="0"/>
              <a:t>몸이 건강해지는 건 말할 필요도 없고 생활의 활력도 줘요</a:t>
            </a:r>
            <a:r>
              <a:rPr lang="en-US" altLang="ko-KR" sz="2400" dirty="0"/>
              <a:t>.</a:t>
            </a: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身体变得更健康就不用说了，还为生活增添了活力。</a:t>
            </a:r>
          </a:p>
        </p:txBody>
      </p:sp>
    </p:spTree>
    <p:extLst>
      <p:ext uri="{BB962C8B-B14F-4D97-AF65-F5344CB8AC3E}">
        <p14:creationId xmlns:p14="http://schemas.microsoft.com/office/powerpoint/2010/main" val="153249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24477" y="1602982"/>
            <a:ext cx="7827943" cy="260783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dirty="0"/>
              <a:t>4)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이 약을 먹으면 어디에 좋아요</a:t>
            </a:r>
            <a:r>
              <a:rPr lang="en-US" altLang="ko-KR" sz="28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 </a:t>
            </a:r>
            <a:r>
              <a:rPr lang="en-US" altLang="ko-KR" sz="2800" dirty="0">
                <a:sym typeface="Symbol"/>
              </a:rPr>
              <a:t> </a:t>
            </a:r>
            <a:r>
              <a:rPr lang="ko-KR" altLang="en-US" sz="2800" dirty="0"/>
              <a:t>　　　　　　　　　　　　　　　　　　　　　　　　　　　</a:t>
            </a:r>
          </a:p>
          <a:p>
            <a:pPr>
              <a:lnSpc>
                <a:spcPct val="150000"/>
              </a:lnSpc>
            </a:pPr>
            <a:r>
              <a:rPr lang="en-US" altLang="ko-KR" sz="2800" dirty="0"/>
              <a:t>5)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지은 씨 고향은 어떤 곳이에요</a:t>
            </a:r>
            <a:r>
              <a:rPr lang="en-US" altLang="ko-KR" sz="28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</a:t>
            </a:r>
            <a:r>
              <a:rPr lang="en-US" altLang="ko-KR" sz="2800" dirty="0" smtClean="0">
                <a:sym typeface="Symbol"/>
              </a:rPr>
              <a:t> </a:t>
            </a:r>
            <a:r>
              <a:rPr lang="ko-KR" altLang="en-US" sz="2800" dirty="0" smtClean="0"/>
              <a:t>　　　　　　　　　　　　　　　　　　　　　　　　　　　</a:t>
            </a:r>
            <a:r>
              <a:rPr lang="ko-KR" altLang="en-US" sz="2400" dirty="0" smtClean="0"/>
              <a:t>　　　　　　　　　　　　　　　　　　　　　　　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92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5854" y="1130970"/>
            <a:ext cx="8197774" cy="59093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4. </a:t>
            </a:r>
            <a:r>
              <a:rPr lang="ko-KR" altLang="en-US" sz="2800" b="1" dirty="0"/>
              <a:t>뻔하다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形容词，表示某种事实或状态的结果显而易见，相当于中文的“显然，明摆着”。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/>
          </a:p>
          <a:p>
            <a:endParaRPr lang="en-US" altLang="zh-CN" sz="2800" dirty="0" smtClean="0"/>
          </a:p>
          <a:p>
            <a:endParaRPr lang="en-US" altLang="zh-CN" sz="2800" dirty="0"/>
          </a:p>
          <a:p>
            <a:endParaRPr lang="en-US" altLang="zh-CN" sz="2800" dirty="0"/>
          </a:p>
          <a:p>
            <a:endParaRPr lang="en-US" altLang="zh-CN" sz="2800" dirty="0" smtClean="0"/>
          </a:p>
          <a:p>
            <a:endParaRPr lang="en-US" altLang="zh-CN" sz="2800" dirty="0"/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75854" y="2438565"/>
            <a:ext cx="8012859" cy="4154984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C000"/>
                </a:solidFill>
                <a:ea typeface="宋体" panose="02010600030101010101" pitchFamily="2" charset="-122"/>
              </a:rPr>
              <a:t>例</a:t>
            </a:r>
            <a:endParaRPr lang="en-US" altLang="zh-CN" sz="2400" dirty="0" smtClean="0">
              <a:solidFill>
                <a:srgbClr val="FFC000"/>
              </a:solidFill>
              <a:ea typeface="宋体" panose="02010600030101010101" pitchFamily="2" charset="-122"/>
            </a:endParaRPr>
          </a:p>
          <a:p>
            <a:r>
              <a:rPr lang="en-US" altLang="ko-KR" sz="2400" dirty="0" smtClean="0"/>
              <a:t>1</a:t>
            </a:r>
            <a:r>
              <a:rPr lang="en-US" altLang="ko-KR" sz="2400" dirty="0"/>
              <a:t>) </a:t>
            </a:r>
            <a:r>
              <a:rPr lang="ko-KR" altLang="en-US" sz="2400" dirty="0"/>
              <a:t>많이 먹으면 살찔 게 뻔해요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如果吃得多，肯定会长胖。</a:t>
            </a:r>
          </a:p>
          <a:p>
            <a:r>
              <a:rPr lang="en-US" altLang="ko-KR" sz="2400" dirty="0"/>
              <a:t>2) </a:t>
            </a:r>
            <a:r>
              <a:rPr lang="ko-KR" altLang="en-US" sz="2400" dirty="0"/>
              <a:t>이 결과는 처음부터 뻔한 결과였어요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这个结果一开始就是显而易见的。</a:t>
            </a:r>
          </a:p>
          <a:p>
            <a:r>
              <a:rPr lang="en-US" altLang="ko-KR" sz="2400" dirty="0"/>
              <a:t>3)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요즘 환경오염이 심해지면서 차도 많아지고 공기도 나빠진 것 같아요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最近环境污染越发严重了，车变得越来越多，空气也好像变差了。</a:t>
            </a:r>
          </a:p>
          <a:p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ko-KR" altLang="en-US" sz="2400" dirty="0"/>
              <a:t>차가 많아지게 되면 공기가 나빠지는 게 뻔하죠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如果车越来越多的话，空气质量必然会越来越差。</a:t>
            </a:r>
          </a:p>
        </p:txBody>
      </p:sp>
    </p:spTree>
    <p:extLst>
      <p:ext uri="{BB962C8B-B14F-4D97-AF65-F5344CB8AC3E}">
        <p14:creationId xmlns:p14="http://schemas.microsoft.com/office/powerpoint/2010/main" val="59063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24477" y="1602982"/>
            <a:ext cx="7827943" cy="3254161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dirty="0"/>
              <a:t>4)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우승 할 수 있다고 자신을 가지세요</a:t>
            </a:r>
            <a:r>
              <a:rPr lang="en-US" altLang="ko-KR" sz="28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800" dirty="0"/>
              <a:t>나</a:t>
            </a:r>
            <a:r>
              <a:rPr lang="en-US" altLang="ko-KR" sz="2800" dirty="0" smtClean="0"/>
              <a:t>:</a:t>
            </a:r>
            <a:r>
              <a:rPr lang="en-US" altLang="ko-KR" sz="2800" dirty="0">
                <a:sym typeface="Symbol"/>
              </a:rPr>
              <a:t> </a:t>
            </a:r>
            <a:r>
              <a:rPr lang="en-US" altLang="ko-KR" sz="2800" dirty="0" smtClean="0"/>
              <a:t> </a:t>
            </a:r>
            <a:r>
              <a:rPr lang="ko-KR" altLang="en-US" sz="2800" dirty="0"/>
              <a:t>　　　　　　　　　　　　　　　　　　　　　　　　　　　</a:t>
            </a:r>
          </a:p>
          <a:p>
            <a:pPr>
              <a:lnSpc>
                <a:spcPct val="150000"/>
              </a:lnSpc>
            </a:pPr>
            <a:r>
              <a:rPr lang="en-US" altLang="ko-KR" sz="2800" dirty="0"/>
              <a:t>5)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아이스크림이 맛있다고 많이 먹으면 어떻게 되나요</a:t>
            </a:r>
            <a:r>
              <a:rPr lang="en-US" altLang="ko-KR" sz="28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</a:t>
            </a:r>
            <a:r>
              <a:rPr lang="en-US" altLang="ko-KR" sz="2800" dirty="0" smtClean="0">
                <a:sym typeface="Symbol"/>
              </a:rPr>
              <a:t> </a:t>
            </a:r>
            <a:r>
              <a:rPr lang="ko-KR" altLang="en-US" sz="2800" dirty="0" smtClean="0"/>
              <a:t>　　　　　　　　　　　　　　　　　　　　　　　　　　　</a:t>
            </a:r>
            <a:r>
              <a:rPr lang="ko-KR" altLang="en-US" sz="2400" dirty="0" smtClean="0"/>
              <a:t>　　　　　　　　　　　　　　　　　　　　　　　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703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42" y="2794665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342" y="279466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651" y="2794665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03283" y="3300824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6" action="ppaction://hlinksldjump"/>
              </a:rPr>
              <a:t>어휘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6" action="ppaction://hlinksldjump"/>
              </a:rPr>
              <a:t>2</a:t>
            </a:r>
            <a:endParaRPr kumimoji="1" lang="zh-CN" altLang="en-US" sz="2800" b="1" dirty="0"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48283" y="3320241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7" action="ppaction://hlinksldjump"/>
              </a:rPr>
              <a:t>대화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7" action="ppaction://hlinksldjump"/>
              </a:rPr>
              <a:t>2</a:t>
            </a:r>
            <a:endParaRPr kumimoji="1"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742101" y="3329258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8" action="ppaction://hlinksldjump"/>
              </a:rPr>
              <a:t>문법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8" action="ppaction://hlinksldjump"/>
              </a:rPr>
              <a:t>2</a:t>
            </a:r>
            <a:endParaRPr kumimoji="1" lang="zh-CN" altLang="en-US" sz="2800" b="1" dirty="0"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30" name="直接连接符 25"/>
          <p:cNvCxnSpPr>
            <a:cxnSpLocks/>
          </p:cNvCxnSpPr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C462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688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12166" y="1123794"/>
            <a:ext cx="4065846" cy="2034233"/>
            <a:chOff x="400725" y="2066351"/>
            <a:chExt cx="4065846" cy="2034233"/>
          </a:xfrm>
        </p:grpSpPr>
        <p:sp>
          <p:nvSpPr>
            <p:cNvPr id="22" name="矩形 21"/>
            <p:cNvSpPr>
              <a:spLocks/>
            </p:cNvSpPr>
            <p:nvPr/>
          </p:nvSpPr>
          <p:spPr>
            <a:xfrm>
              <a:off x="400725" y="2066351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맹신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盲信，迷信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3" name="矩形 22"/>
            <p:cNvSpPr>
              <a:spLocks/>
            </p:cNvSpPr>
            <p:nvPr/>
          </p:nvSpPr>
          <p:spPr>
            <a:xfrm>
              <a:off x="400725" y="3538902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별자리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星座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3" name="矩形 32"/>
            <p:cNvSpPr>
              <a:spLocks/>
            </p:cNvSpPr>
            <p:nvPr/>
          </p:nvSpPr>
          <p:spPr>
            <a:xfrm>
              <a:off x="400725" y="2819646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빠져 들다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沉迷，陷入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13" name="直接连接符 12"/>
            <p:cNvCxnSpPr>
              <a:cxnSpLocks/>
            </p:cNvCxnSpPr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5" name="矩形 14"/>
          <p:cNvSpPr>
            <a:spLocks/>
          </p:cNvSpPr>
          <p:nvPr/>
        </p:nvSpPr>
        <p:spPr>
          <a:xfrm>
            <a:off x="484385" y="3474021"/>
            <a:ext cx="4065846" cy="5262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</a:rPr>
              <a:t>미신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</a:t>
            </a:r>
            <a:r>
              <a:rPr lang="en-US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迷信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84385" y="1123794"/>
            <a:ext cx="4065846" cy="2035211"/>
            <a:chOff x="400725" y="2066351"/>
            <a:chExt cx="4065846" cy="2035211"/>
          </a:xfrm>
        </p:grpSpPr>
        <p:sp>
          <p:nvSpPr>
            <p:cNvPr id="17" name="矩形 16"/>
            <p:cNvSpPr>
              <a:spLocks/>
            </p:cNvSpPr>
            <p:nvPr/>
          </p:nvSpPr>
          <p:spPr>
            <a:xfrm>
              <a:off x="400725" y="2066351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운세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运势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8" name="矩形 17"/>
            <p:cNvSpPr>
              <a:spLocks/>
            </p:cNvSpPr>
            <p:nvPr/>
          </p:nvSpPr>
          <p:spPr>
            <a:xfrm>
              <a:off x="400725" y="3539880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000" dirty="0">
                  <a:solidFill>
                    <a:schemeClr val="tx1"/>
                  </a:solidFill>
                </a:rPr>
                <a:t>피하다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避，避开，避免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9" name="矩形 18"/>
            <p:cNvSpPr>
              <a:spLocks/>
            </p:cNvSpPr>
            <p:nvPr/>
          </p:nvSpPr>
          <p:spPr>
            <a:xfrm>
              <a:off x="400725" y="2811699"/>
              <a:ext cx="4065846" cy="5696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토끼띠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属兔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4385" y="4191890"/>
            <a:ext cx="4065846" cy="1226742"/>
            <a:chOff x="400725" y="2181126"/>
            <a:chExt cx="4065846" cy="1226742"/>
          </a:xfrm>
        </p:grpSpPr>
        <p:sp>
          <p:nvSpPr>
            <p:cNvPr id="24" name="矩形 23"/>
            <p:cNvSpPr>
              <a:spLocks/>
            </p:cNvSpPr>
            <p:nvPr/>
          </p:nvSpPr>
          <p:spPr>
            <a:xfrm>
              <a:off x="400725" y="2918717"/>
              <a:ext cx="4065846" cy="48915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계산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计算，结算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5" name="矩形 24"/>
            <p:cNvSpPr>
              <a:spLocks/>
            </p:cNvSpPr>
            <p:nvPr/>
          </p:nvSpPr>
          <p:spPr>
            <a:xfrm>
              <a:off x="400725" y="2181126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믿다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相信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912166" y="3384399"/>
            <a:ext cx="4065846" cy="2337975"/>
            <a:chOff x="400725" y="2066351"/>
            <a:chExt cx="4065846" cy="2337975"/>
          </a:xfrm>
        </p:grpSpPr>
        <p:sp>
          <p:nvSpPr>
            <p:cNvPr id="30" name="矩形 29"/>
            <p:cNvSpPr>
              <a:spLocks/>
            </p:cNvSpPr>
            <p:nvPr/>
          </p:nvSpPr>
          <p:spPr>
            <a:xfrm>
              <a:off x="400725" y="2066351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사자자리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狮子座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1" name="矩形 30"/>
            <p:cNvSpPr>
              <a:spLocks/>
            </p:cNvSpPr>
            <p:nvPr/>
          </p:nvSpPr>
          <p:spPr>
            <a:xfrm>
              <a:off x="400725" y="3538902"/>
              <a:ext cx="4065846" cy="86542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괜히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副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白白地，无缘无故地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2" name="矩形 31"/>
            <p:cNvSpPr>
              <a:spLocks/>
            </p:cNvSpPr>
            <p:nvPr/>
          </p:nvSpPr>
          <p:spPr>
            <a:xfrm>
              <a:off x="400725" y="2819646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혈액형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血型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765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4385" y="1360199"/>
            <a:ext cx="4065846" cy="1715894"/>
            <a:chOff x="400725" y="2181125"/>
            <a:chExt cx="4065846" cy="1715894"/>
          </a:xfrm>
        </p:grpSpPr>
        <p:sp>
          <p:nvSpPr>
            <p:cNvPr id="3" name="矩形 2"/>
            <p:cNvSpPr>
              <a:spLocks/>
            </p:cNvSpPr>
            <p:nvPr/>
          </p:nvSpPr>
          <p:spPr>
            <a:xfrm>
              <a:off x="400725" y="3407868"/>
              <a:ext cx="4065846" cy="48915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참고하다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参考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4" name="矩形 3"/>
            <p:cNvSpPr>
              <a:spLocks/>
            </p:cNvSpPr>
            <p:nvPr/>
          </p:nvSpPr>
          <p:spPr>
            <a:xfrm>
              <a:off x="400725" y="2181125"/>
              <a:ext cx="4065846" cy="98216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걱정이 팔자다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惯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杞人忧天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29093" y="1360200"/>
            <a:ext cx="4065846" cy="1226742"/>
            <a:chOff x="400725" y="2181126"/>
            <a:chExt cx="4065846" cy="1226742"/>
          </a:xfrm>
        </p:grpSpPr>
        <p:sp>
          <p:nvSpPr>
            <p:cNvPr id="6" name="矩形 5"/>
            <p:cNvSpPr>
              <a:spLocks/>
            </p:cNvSpPr>
            <p:nvPr/>
          </p:nvSpPr>
          <p:spPr>
            <a:xfrm>
              <a:off x="400725" y="2918717"/>
              <a:ext cx="4065846" cy="48915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안겨 주다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带来，带给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7" name="矩形 6"/>
            <p:cNvSpPr>
              <a:spLocks/>
            </p:cNvSpPr>
            <p:nvPr/>
          </p:nvSpPr>
          <p:spPr>
            <a:xfrm>
              <a:off x="400725" y="2181126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걱정거리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心事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9" name="直接连接符 8"/>
            <p:cNvCxnSpPr>
              <a:cxnSpLocks/>
            </p:cNvCxnSpPr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1" name="webpage-home_81886">
            <a:hlinkClick r:id="rId2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22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5250" y="2790702"/>
            <a:ext cx="8114678" cy="427809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ko-KR" altLang="en-US" sz="2400" dirty="0" smtClean="0"/>
              <a:t>김지은</a:t>
            </a:r>
            <a:r>
              <a:rPr lang="en-US" altLang="ko-KR" sz="2400" dirty="0" smtClean="0"/>
              <a:t>:</a:t>
            </a:r>
            <a:r>
              <a:rPr lang="ko-KR" altLang="en-US" sz="2400" dirty="0" smtClean="0"/>
              <a:t>너 </a:t>
            </a:r>
            <a:r>
              <a:rPr lang="ko-KR" altLang="en-US" sz="2400" dirty="0"/>
              <a:t>무슨 띠야</a:t>
            </a:r>
            <a:r>
              <a:rPr lang="en-US" altLang="ko-KR" sz="2400" dirty="0" smtClean="0"/>
              <a:t>?</a:t>
            </a:r>
            <a:r>
              <a:rPr lang="zh-CN" altLang="en-US" sz="2400" b="1" dirty="0"/>
              <a:t>　</a:t>
            </a:r>
          </a:p>
          <a:p>
            <a:r>
              <a:rPr lang="ko-KR" altLang="en-US" sz="2400" dirty="0" smtClean="0"/>
              <a:t>카오리</a:t>
            </a:r>
            <a:r>
              <a:rPr lang="en-US" altLang="ko-KR" sz="2400" dirty="0"/>
              <a:t>:</a:t>
            </a:r>
            <a:r>
              <a:rPr lang="ko-KR" altLang="en-US" sz="2400" dirty="0" smtClean="0"/>
              <a:t>나 </a:t>
            </a:r>
            <a:r>
              <a:rPr lang="ko-KR" altLang="en-US" sz="2400" dirty="0"/>
              <a:t>토끼띠</a:t>
            </a:r>
            <a:r>
              <a:rPr lang="en-US" altLang="ko-KR" sz="2400" dirty="0" smtClean="0"/>
              <a:t>.</a:t>
            </a:r>
            <a:r>
              <a:rPr lang="zh-CN" altLang="en-US" sz="2400" b="1" dirty="0"/>
              <a:t>　</a:t>
            </a:r>
          </a:p>
          <a:p>
            <a:r>
              <a:rPr lang="ko-KR" altLang="en-US" sz="2400" dirty="0"/>
              <a:t>김지은</a:t>
            </a:r>
            <a:r>
              <a:rPr lang="en-US" altLang="ko-KR" sz="2400" dirty="0"/>
              <a:t>: </a:t>
            </a:r>
            <a:r>
              <a:rPr lang="ko-KR" altLang="en-US" sz="2400" dirty="0" smtClean="0"/>
              <a:t>정말</a:t>
            </a:r>
            <a:r>
              <a:rPr lang="en-US" altLang="ko-KR" sz="2400" dirty="0"/>
              <a:t>? </a:t>
            </a:r>
            <a:r>
              <a:rPr lang="ko-KR" altLang="en-US" sz="2400" dirty="0"/>
              <a:t>너 혹시 </a:t>
            </a:r>
            <a:r>
              <a:rPr lang="en-US" altLang="ko-KR" sz="2400" dirty="0"/>
              <a:t>AB</a:t>
            </a:r>
            <a:r>
              <a:rPr lang="ko-KR" altLang="en-US" sz="2400" dirty="0"/>
              <a:t>형 아니야</a:t>
            </a:r>
            <a:r>
              <a:rPr lang="en-US" altLang="ko-KR" sz="2400" dirty="0" smtClean="0"/>
              <a:t>?</a:t>
            </a:r>
            <a:r>
              <a:rPr lang="zh-CN" altLang="en-US" sz="2400" b="1" dirty="0"/>
              <a:t>　</a:t>
            </a:r>
          </a:p>
          <a:p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 smtClean="0"/>
              <a:t>응</a:t>
            </a:r>
            <a:r>
              <a:rPr lang="en-US" altLang="ko-KR" sz="2400" dirty="0"/>
              <a:t>, </a:t>
            </a:r>
            <a:r>
              <a:rPr lang="ko-KR" altLang="en-US" sz="2400" dirty="0"/>
              <a:t>왜</a:t>
            </a:r>
            <a:r>
              <a:rPr lang="en-US" altLang="ko-KR" sz="2400" dirty="0" smtClean="0"/>
              <a:t>?</a:t>
            </a:r>
            <a:endParaRPr lang="zh-CN" altLang="en-US" sz="2400" b="1" dirty="0"/>
          </a:p>
          <a:p>
            <a:r>
              <a:rPr lang="ko-KR" altLang="en-US" sz="2400" dirty="0"/>
              <a:t>김지은</a:t>
            </a:r>
            <a:r>
              <a:rPr lang="en-US" altLang="ko-KR" sz="2400" dirty="0"/>
              <a:t>: </a:t>
            </a:r>
            <a:r>
              <a:rPr lang="ko-KR" altLang="en-US" sz="2400" dirty="0" smtClean="0"/>
              <a:t>오늘 </a:t>
            </a:r>
            <a:r>
              <a:rPr lang="ko-KR" altLang="en-US" sz="2400" dirty="0"/>
              <a:t>내 운세에 </a:t>
            </a:r>
            <a:r>
              <a:rPr lang="en-US" altLang="ko-KR" sz="2400" dirty="0"/>
              <a:t>AB</a:t>
            </a:r>
            <a:r>
              <a:rPr lang="ko-KR" altLang="en-US" sz="2400" dirty="0"/>
              <a:t>형이랑 토끼띠랑은 안 맞기 때문에 피해야 한대</a:t>
            </a:r>
            <a:r>
              <a:rPr lang="en-US" altLang="ko-KR" sz="2400" dirty="0"/>
              <a:t>. </a:t>
            </a:r>
            <a:r>
              <a:rPr lang="ko-KR" altLang="en-US" sz="2400" dirty="0"/>
              <a:t>그러니까 </a:t>
            </a:r>
            <a:r>
              <a:rPr lang="ko-KR" altLang="en-US" sz="2400" dirty="0" smtClean="0"/>
              <a:t>오늘은 내 </a:t>
            </a:r>
            <a:r>
              <a:rPr lang="ko-KR" altLang="en-US" sz="2400" dirty="0"/>
              <a:t>옆에 오지 마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 smtClean="0"/>
              <a:t>웨이빈</a:t>
            </a:r>
            <a:r>
              <a:rPr lang="en-US" altLang="ko-KR" sz="2400" dirty="0" smtClean="0"/>
              <a:t>: </a:t>
            </a:r>
            <a:r>
              <a:rPr lang="ko-KR" altLang="en-US" sz="2400" dirty="0" smtClean="0"/>
              <a:t>그런 </a:t>
            </a:r>
            <a:r>
              <a:rPr lang="ko-KR" altLang="en-US" sz="2400" dirty="0"/>
              <a:t>미신을 믿어</a:t>
            </a:r>
            <a:r>
              <a:rPr lang="en-US" altLang="ko-KR" sz="2400" dirty="0"/>
              <a:t>? </a:t>
            </a:r>
            <a:endParaRPr lang="en-US" altLang="ko-KR" sz="2400" dirty="0" smtClean="0"/>
          </a:p>
          <a:p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 smtClean="0"/>
              <a:t>난 </a:t>
            </a:r>
            <a:r>
              <a:rPr lang="ko-KR" altLang="en-US" sz="2400" dirty="0"/>
              <a:t>지은이가 저러는 것 이미 적응됐어</a:t>
            </a:r>
            <a:r>
              <a:rPr lang="en-US" altLang="ko-KR" sz="2400" dirty="0"/>
              <a:t>. </a:t>
            </a:r>
            <a:r>
              <a:rPr lang="ko-KR" altLang="en-US" sz="2400" dirty="0"/>
              <a:t>매일 아침 일어나자마자 운세부터 보고 </a:t>
            </a:r>
            <a:r>
              <a:rPr lang="ko-KR" altLang="en-US" sz="2400" dirty="0" smtClean="0"/>
              <a:t>생기지도 </a:t>
            </a:r>
            <a:r>
              <a:rPr lang="ko-KR" altLang="en-US" sz="2400" dirty="0"/>
              <a:t>않은 일 걱정부터 하거든</a:t>
            </a:r>
            <a:r>
              <a:rPr lang="en-US" altLang="ko-KR" sz="2400" dirty="0"/>
              <a:t>.</a:t>
            </a:r>
            <a:endParaRPr lang="en-US" altLang="zh-CN" sz="2400" dirty="0">
              <a:ea typeface="宋体" panose="02010600030101010101" pitchFamily="2" charset="-122"/>
            </a:endParaRPr>
          </a:p>
          <a:p>
            <a:r>
              <a:rPr lang="en-US" altLang="zh-CN" sz="3200" dirty="0" smtClean="0">
                <a:ea typeface="宋体" panose="02010600030101010101" pitchFamily="2" charset="-122"/>
              </a:rPr>
              <a:t>···</a:t>
            </a:r>
            <a:endParaRPr lang="en-US" altLang="ko-KR" sz="3200" dirty="0" smtClean="0"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811" y="0"/>
            <a:ext cx="3977555" cy="278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01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401782" y="969818"/>
            <a:ext cx="6442364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2701049"/>
            <a:ext cx="596900" cy="686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76400" y="2631189"/>
            <a:ext cx="72628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/>
              <a:t>고치고 싶은 나쁜 버릇이나 습관이 있나요</a:t>
            </a:r>
            <a:r>
              <a:rPr lang="en-US" altLang="ko-KR" sz="3600" dirty="0"/>
              <a:t>?</a:t>
            </a:r>
          </a:p>
          <a:p>
            <a:r>
              <a:rPr lang="ko-KR" altLang="en-US" sz="3600" dirty="0"/>
              <a:t>혈액형이나 별자리를 믿나요</a:t>
            </a:r>
            <a:r>
              <a:rPr lang="en-US" altLang="ko-KR" sz="3600" dirty="0"/>
              <a:t>?</a:t>
            </a:r>
            <a:endParaRPr kumimoji="1" lang="zh-CN" altLang="en-US" sz="2400" b="1" dirty="0"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 rot="21075228">
            <a:off x="6730031" y="220871"/>
            <a:ext cx="2020291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도입</a:t>
            </a:r>
            <a:endParaRPr lang="zh-CN" altLang="en-US" sz="3200" b="1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3783797"/>
            <a:ext cx="596900" cy="686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8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2600" y="1309919"/>
            <a:ext cx="8395906" cy="48936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ko-KR" altLang="en-US" sz="2400" dirty="0"/>
              <a:t>웨이빈</a:t>
            </a:r>
            <a:r>
              <a:rPr lang="en-US" altLang="ko-KR" sz="2400" dirty="0"/>
              <a:t>: </a:t>
            </a:r>
            <a:r>
              <a:rPr lang="ko-KR" altLang="en-US" sz="2400" dirty="0" smtClean="0"/>
              <a:t>지은이를 </a:t>
            </a:r>
            <a:r>
              <a:rPr lang="ko-KR" altLang="en-US" sz="2400" dirty="0"/>
              <a:t>보니까 걱정이 팔자라는 말이 생각난다</a:t>
            </a:r>
            <a:r>
              <a:rPr lang="en-US" altLang="ko-KR" sz="2400" dirty="0"/>
              <a:t>. </a:t>
            </a:r>
            <a:r>
              <a:rPr lang="ko-KR" altLang="en-US" sz="2400" dirty="0"/>
              <a:t>어느 정도 참고는 해도 너무 </a:t>
            </a:r>
            <a:r>
              <a:rPr lang="ko-KR" altLang="en-US" sz="2400" dirty="0" smtClean="0"/>
              <a:t>맹신하면 </a:t>
            </a:r>
            <a:r>
              <a:rPr lang="ko-KR" altLang="en-US" sz="2400" dirty="0"/>
              <a:t>안 좋을 것 같은데</a:t>
            </a:r>
            <a:r>
              <a:rPr lang="en-US" altLang="ko-KR" sz="2400" dirty="0" smtClean="0"/>
              <a:t>.</a:t>
            </a:r>
            <a:r>
              <a:rPr lang="zh-CN" altLang="en-US" sz="2400" b="1" dirty="0"/>
              <a:t>　</a:t>
            </a:r>
          </a:p>
          <a:p>
            <a:r>
              <a:rPr lang="ko-KR" altLang="en-US" sz="2400" dirty="0"/>
              <a:t>김지은</a:t>
            </a:r>
            <a:r>
              <a:rPr lang="en-US" altLang="ko-KR" sz="2400" dirty="0"/>
              <a:t>: </a:t>
            </a:r>
            <a:r>
              <a:rPr lang="ko-KR" altLang="en-US" sz="2400" dirty="0" smtClean="0"/>
              <a:t>안 </a:t>
            </a:r>
            <a:r>
              <a:rPr lang="ko-KR" altLang="en-US" sz="2400" dirty="0"/>
              <a:t>좋은 건 알지만 이미 습관이 돼서 고치기 힘들어</a:t>
            </a:r>
            <a:r>
              <a:rPr lang="en-US" altLang="ko-KR" sz="2400" dirty="0"/>
              <a:t>. </a:t>
            </a:r>
            <a:r>
              <a:rPr lang="ko-KR" altLang="en-US" sz="2400" dirty="0"/>
              <a:t>그리고 나한테 나쁘다고 </a:t>
            </a:r>
            <a:r>
              <a:rPr lang="ko-KR" altLang="en-US" sz="2400" dirty="0" smtClean="0"/>
              <a:t>하니까 피할 </a:t>
            </a:r>
            <a:r>
              <a:rPr lang="ko-KR" altLang="en-US" sz="2400" dirty="0"/>
              <a:t>수 있으면 피하는 게 좋잖아</a:t>
            </a:r>
            <a:r>
              <a:rPr lang="en-US" altLang="ko-KR" sz="2400" dirty="0" smtClean="0"/>
              <a:t>.</a:t>
            </a:r>
            <a:endParaRPr lang="zh-CN" altLang="en-US" sz="2400" b="1" dirty="0"/>
          </a:p>
          <a:p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 smtClean="0"/>
              <a:t>그렇긴 </a:t>
            </a:r>
            <a:r>
              <a:rPr lang="ko-KR" altLang="en-US" sz="2400" dirty="0"/>
              <a:t>한데</a:t>
            </a:r>
            <a:r>
              <a:rPr lang="en-US" altLang="ko-KR" sz="2400" dirty="0"/>
              <a:t>, </a:t>
            </a:r>
            <a:r>
              <a:rPr lang="ko-KR" altLang="en-US" sz="2400" dirty="0"/>
              <a:t>너무 빠져 들면 안 좋다 이거지</a:t>
            </a:r>
            <a:r>
              <a:rPr lang="en-US" altLang="ko-KR" sz="2400" dirty="0" smtClean="0"/>
              <a:t>.</a:t>
            </a:r>
            <a:r>
              <a:rPr lang="zh-CN" altLang="en-US" sz="2400" b="1" dirty="0"/>
              <a:t>　</a:t>
            </a:r>
          </a:p>
          <a:p>
            <a:r>
              <a:rPr lang="ko-KR" altLang="en-US" sz="2400" dirty="0"/>
              <a:t>웨이빈</a:t>
            </a:r>
            <a:r>
              <a:rPr lang="en-US" altLang="ko-KR" sz="2400" dirty="0"/>
              <a:t>: </a:t>
            </a:r>
            <a:r>
              <a:rPr lang="ko-KR" altLang="en-US" sz="2400" dirty="0" smtClean="0"/>
              <a:t>중국 </a:t>
            </a:r>
            <a:r>
              <a:rPr lang="ko-KR" altLang="en-US" sz="2400" dirty="0"/>
              <a:t>사람들은 한국 사람들과 달리 별자리를 더 믿는데</a:t>
            </a:r>
            <a:r>
              <a:rPr lang="en-US" altLang="ko-KR" sz="2400" dirty="0" smtClean="0"/>
              <a:t>.</a:t>
            </a:r>
            <a:r>
              <a:rPr lang="zh-CN" altLang="en-US" sz="2400" b="1" dirty="0"/>
              <a:t>　</a:t>
            </a:r>
          </a:p>
          <a:p>
            <a:r>
              <a:rPr lang="ko-KR" altLang="en-US" sz="2400" dirty="0"/>
              <a:t>김지은</a:t>
            </a:r>
            <a:r>
              <a:rPr lang="en-US" altLang="ko-KR" sz="2400" dirty="0"/>
              <a:t>: </a:t>
            </a:r>
            <a:r>
              <a:rPr lang="ko-KR" altLang="en-US" sz="2400" dirty="0" smtClean="0"/>
              <a:t>그래</a:t>
            </a:r>
            <a:r>
              <a:rPr lang="en-US" altLang="ko-KR" sz="2400" dirty="0"/>
              <a:t>? </a:t>
            </a:r>
            <a:r>
              <a:rPr lang="ko-KR" altLang="en-US" sz="2400" dirty="0"/>
              <a:t>오늘 사자자리가 어떤지 당장 찾아 봐야겠다</a:t>
            </a:r>
            <a:r>
              <a:rPr lang="en-US" altLang="ko-KR" sz="2400" dirty="0" smtClean="0"/>
              <a:t>.</a:t>
            </a:r>
            <a:r>
              <a:rPr lang="zh-CN" altLang="en-US" sz="2400" b="1" dirty="0"/>
              <a:t>　</a:t>
            </a:r>
          </a:p>
          <a:p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 smtClean="0"/>
              <a:t>웨이빈 </a:t>
            </a:r>
            <a:r>
              <a:rPr lang="ko-KR" altLang="en-US" sz="2400" dirty="0"/>
              <a:t>덕분에 지은이는 매일 혈액형 보</a:t>
            </a:r>
            <a:r>
              <a:rPr lang="ko-KR" altLang="en-US" sz="2400" dirty="0">
                <a:hlinkClick r:id="rId4" action="ppaction://hlinksldjump"/>
              </a:rPr>
              <a:t>랴</a:t>
            </a:r>
            <a:r>
              <a:rPr lang="ko-KR" altLang="en-US" sz="2400" dirty="0"/>
              <a:t> 별자리 보</a:t>
            </a:r>
            <a:r>
              <a:rPr lang="ko-KR" altLang="en-US" sz="2400" dirty="0">
                <a:hlinkClick r:id="rId4" action="ppaction://hlinksldjump"/>
              </a:rPr>
              <a:t>랴</a:t>
            </a:r>
            <a:r>
              <a:rPr lang="ko-KR" altLang="en-US" sz="2400" dirty="0"/>
              <a:t> 힘들겠는걸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 smtClean="0"/>
              <a:t>웨이빈</a:t>
            </a:r>
            <a:r>
              <a:rPr lang="en-US" altLang="ko-KR" sz="2400" dirty="0"/>
              <a:t>: </a:t>
            </a:r>
            <a:r>
              <a:rPr lang="ko-KR" altLang="en-US" sz="2400" dirty="0" smtClean="0"/>
              <a:t>괜히 </a:t>
            </a:r>
            <a:r>
              <a:rPr lang="ko-KR" altLang="en-US" sz="2400" dirty="0"/>
              <a:t>얘기해서 지은이한테 걱정거리만 하나 더 안겨 </a:t>
            </a:r>
            <a:r>
              <a:rPr lang="ko-KR" altLang="en-US" sz="2400" dirty="0">
                <a:hlinkClick r:id="rId5" action="ppaction://hlinksldjump"/>
              </a:rPr>
              <a:t>준 꼴이 </a:t>
            </a:r>
            <a:r>
              <a:rPr lang="ko-KR" altLang="en-US" sz="2400" dirty="0"/>
              <a:t>됐네</a:t>
            </a:r>
            <a:r>
              <a:rPr lang="en-US" altLang="ko-KR" sz="2400" dirty="0"/>
              <a:t>.</a:t>
            </a:r>
            <a:endParaRPr lang="en-US" altLang="ko-KR" sz="2400" dirty="0" smtClean="0"/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webpage-home_81886">
            <a:hlinkClick r:id="rId6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022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7001" y="1121121"/>
            <a:ext cx="7751906" cy="58169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ea typeface="宋体" panose="02010600030101010101" pitchFamily="2" charset="-122"/>
              </a:rPr>
              <a:t>1.</a:t>
            </a:r>
            <a:r>
              <a:rPr lang="ko-KR" altLang="en-US" sz="2800" b="1" dirty="0"/>
              <a:t> ～</a:t>
            </a:r>
            <a:r>
              <a:rPr lang="en-US" altLang="ko-KR" sz="2800" b="1" dirty="0"/>
              <a:t>(</a:t>
            </a:r>
            <a:r>
              <a:rPr lang="ko-KR" altLang="en-US" sz="2800" b="1" dirty="0"/>
              <a:t>으</a:t>
            </a:r>
            <a:r>
              <a:rPr lang="en-US" altLang="ko-KR" sz="2800" b="1" dirty="0"/>
              <a:t>)</a:t>
            </a:r>
            <a:r>
              <a:rPr lang="ko-KR" altLang="en-US" sz="2800" b="1" dirty="0"/>
              <a:t>랴 ～</a:t>
            </a:r>
            <a:r>
              <a:rPr lang="en-US" altLang="ko-KR" sz="2800" b="1" dirty="0"/>
              <a:t>(</a:t>
            </a:r>
            <a:r>
              <a:rPr lang="ko-KR" altLang="en-US" sz="2800" b="1" dirty="0"/>
              <a:t>으</a:t>
            </a:r>
            <a:r>
              <a:rPr lang="en-US" altLang="ko-KR" sz="2800" b="1" dirty="0"/>
              <a:t>)</a:t>
            </a:r>
            <a:r>
              <a:rPr lang="ko-KR" altLang="en-US" sz="2800" b="1" dirty="0"/>
              <a:t>랴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惯用型，接在动词词干后，表示因同时进行两件事情而忙碌，其后只可以接表示忙碌的句子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21657" y="2493915"/>
            <a:ext cx="7667250" cy="4462760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  <a:endParaRPr lang="en-US" altLang="zh-CN" sz="2000" b="1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altLang="ko-KR" sz="2000" dirty="0" smtClean="0"/>
              <a:t>1</a:t>
            </a:r>
            <a:r>
              <a:rPr lang="en-US" altLang="ko-KR" sz="2000" dirty="0"/>
              <a:t>) </a:t>
            </a:r>
            <a:r>
              <a:rPr lang="ko-KR" altLang="en-US" sz="2000" dirty="0"/>
              <a:t>요즘은 보고서 쓰랴 아르바이트하랴 하루도 쉴 날이 없어요</a:t>
            </a:r>
            <a:r>
              <a:rPr lang="en-US" altLang="ko-KR" sz="20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我最近又写报告又做兼职，没有一天能休息</a:t>
            </a:r>
            <a:r>
              <a:rPr lang="zh-CN" altLang="en-US" sz="2000" dirty="0"/>
              <a:t>。</a:t>
            </a:r>
          </a:p>
          <a:p>
            <a:r>
              <a:rPr lang="en-US" altLang="ko-KR" sz="2000" dirty="0"/>
              <a:t>2) </a:t>
            </a:r>
            <a:r>
              <a:rPr lang="ko-KR" altLang="en-US" sz="2000" dirty="0"/>
              <a:t>학생들은 설명을 들으랴 칠판에 적은 것을 받아 적으랴 정신이 없어요</a:t>
            </a:r>
            <a:r>
              <a:rPr lang="en-US" altLang="ko-KR" sz="20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学生们又是听讲解又是抄黑板上的内容，真是忙得不可开交</a:t>
            </a:r>
            <a:r>
              <a:rPr lang="zh-CN" altLang="en-US" sz="2000" dirty="0"/>
              <a:t>。</a:t>
            </a:r>
          </a:p>
          <a:p>
            <a:r>
              <a:rPr lang="en-US" altLang="ko-KR" sz="2000" dirty="0"/>
              <a:t>3) </a:t>
            </a:r>
            <a:r>
              <a:rPr lang="ko-KR" altLang="en-US" sz="2000" dirty="0"/>
              <a:t>가</a:t>
            </a:r>
            <a:r>
              <a:rPr lang="en-US" altLang="ko-KR" sz="2000" dirty="0"/>
              <a:t>: </a:t>
            </a:r>
            <a:r>
              <a:rPr lang="ko-KR" altLang="en-US" sz="2000" dirty="0"/>
              <a:t>요즘 뭐 하느라 그렇게 바빠요</a:t>
            </a:r>
            <a:r>
              <a:rPr lang="en-US" altLang="ko-KR" sz="2000" dirty="0"/>
              <a:t>?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你最近做什么呢，那么忙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r>
              <a:rPr lang="ko-KR" altLang="en-US" sz="2000" dirty="0"/>
              <a:t>나</a:t>
            </a:r>
            <a:r>
              <a:rPr lang="en-US" altLang="ko-KR" sz="2000" dirty="0"/>
              <a:t>: </a:t>
            </a:r>
            <a:r>
              <a:rPr lang="ko-KR" altLang="en-US" sz="2000" dirty="0"/>
              <a:t>운전면허증 따랴 외국어 시험 보랴 할 일이 많아서 눈 코 뜰 새 없이 바빠요</a:t>
            </a:r>
            <a:r>
              <a:rPr lang="en-US" altLang="ko-KR" sz="20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又要考驾照又要考外语，要做的事儿太多了，忙得不可开交。</a:t>
            </a:r>
          </a:p>
        </p:txBody>
      </p:sp>
    </p:spTree>
    <p:extLst>
      <p:ext uri="{BB962C8B-B14F-4D97-AF65-F5344CB8AC3E}">
        <p14:creationId xmlns:p14="http://schemas.microsoft.com/office/powerpoint/2010/main" val="156998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24477" y="1602982"/>
            <a:ext cx="8128204" cy="3415743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800" dirty="0"/>
              <a:t>4)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주말에 보통 뭘 하면서 보내요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 smtClean="0"/>
              <a:t>:</a:t>
            </a:r>
            <a:r>
              <a:rPr lang="en-US" altLang="ko-KR" sz="2800" dirty="0">
                <a:sym typeface="Symbol"/>
              </a:rPr>
              <a:t> </a:t>
            </a:r>
            <a:r>
              <a:rPr lang="en-US" altLang="ko-KR" sz="2800" dirty="0" smtClean="0"/>
              <a:t> </a:t>
            </a:r>
            <a:r>
              <a:rPr lang="ko-KR" altLang="en-US" sz="2800" dirty="0"/>
              <a:t>　　　　　　　　　　　　　　　　　　　　　　　　　　　</a:t>
            </a:r>
          </a:p>
          <a:p>
            <a:pPr>
              <a:lnSpc>
                <a:spcPct val="200000"/>
              </a:lnSpc>
            </a:pPr>
            <a:r>
              <a:rPr lang="en-US" altLang="ko-KR" sz="2800" dirty="0"/>
              <a:t>5)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회사에서 주로 무엇을 하세요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</a:t>
            </a:r>
            <a:r>
              <a:rPr lang="en-US" altLang="ko-KR" sz="2800" dirty="0" smtClean="0">
                <a:sym typeface="Symbol"/>
              </a:rPr>
              <a:t></a:t>
            </a:r>
            <a:r>
              <a:rPr lang="en-US" altLang="ko-KR" sz="2800" dirty="0" smtClean="0"/>
              <a:t> </a:t>
            </a:r>
            <a:r>
              <a:rPr lang="ko-KR" altLang="en-US" sz="2800" dirty="0"/>
              <a:t>　　　　　　　　　　　　　　　　　　　　　　　　　　　　　</a:t>
            </a:r>
            <a:r>
              <a:rPr lang="ko-KR" altLang="en-US" sz="2400" dirty="0"/>
              <a:t>　　　　　　　　　　　　　　　　　　　　　　　　　　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458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7001" y="1121121"/>
            <a:ext cx="8032927" cy="489364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ea typeface="宋体" panose="02010600030101010101" pitchFamily="2" charset="-122"/>
              </a:rPr>
              <a:t>2. </a:t>
            </a:r>
            <a:r>
              <a:rPr lang="ko-KR" altLang="en-US" sz="2800" b="1" dirty="0"/>
              <a:t>～</a:t>
            </a:r>
            <a:r>
              <a:rPr lang="en-US" altLang="ko-KR" sz="2800" b="1" dirty="0"/>
              <a:t>(</a:t>
            </a:r>
            <a:r>
              <a:rPr lang="ko-KR" altLang="en-US" sz="2800" b="1" dirty="0"/>
              <a:t>으</a:t>
            </a:r>
            <a:r>
              <a:rPr lang="en-US" altLang="ko-KR" sz="2800" b="1" dirty="0"/>
              <a:t>)</a:t>
            </a:r>
            <a:r>
              <a:rPr lang="ko-KR" altLang="en-US" sz="2800" b="1" dirty="0"/>
              <a:t>ㄴ</a:t>
            </a:r>
            <a:r>
              <a:rPr lang="en-US" altLang="ko-KR" sz="2800" b="1" dirty="0"/>
              <a:t>/</a:t>
            </a:r>
            <a:r>
              <a:rPr lang="ko-KR" altLang="en-US" sz="2800" b="1" dirty="0"/>
              <a:t>는 꼴이다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惯用型，接在谓词词干后，相当于汉语的“成了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样子”。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 smtClean="0">
              <a:ea typeface="宋体" panose="02010600030101010101" pitchFamily="2" charset="-122"/>
            </a:endParaRPr>
          </a:p>
          <a:p>
            <a:endParaRPr lang="zh-CN" altLang="en-US" sz="2800" dirty="0">
              <a:ea typeface="宋体" panose="02010600030101010101" pitchFamily="2" charset="-122"/>
            </a:endParaRPr>
          </a:p>
          <a:p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13450" y="2506115"/>
            <a:ext cx="7484390" cy="3570208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  <a:endParaRPr lang="en-US" altLang="zh-CN" sz="2000" b="1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altLang="ko-KR" sz="2400" dirty="0"/>
              <a:t>1) </a:t>
            </a:r>
            <a:r>
              <a:rPr lang="ko-KR" altLang="en-US" sz="2400" dirty="0"/>
              <a:t>이게 무슨 꼴이야</a:t>
            </a:r>
            <a:r>
              <a:rPr lang="en-US" altLang="ko-KR" sz="2400" dirty="0"/>
              <a:t>?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你这是怎么了？</a:t>
            </a:r>
          </a:p>
          <a:p>
            <a:r>
              <a:rPr lang="en-US" altLang="ko-KR" sz="2400" dirty="0"/>
              <a:t>2) </a:t>
            </a:r>
            <a:r>
              <a:rPr lang="ko-KR" altLang="en-US" sz="2400" dirty="0"/>
              <a:t>실수로 이번 기회를 놓쳐 버린 꼴이 되었어요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由于失误丢了这次机会。</a:t>
            </a:r>
          </a:p>
          <a:p>
            <a:r>
              <a:rPr lang="en-US" altLang="ko-KR" sz="2400" dirty="0"/>
              <a:t>3)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그 친구 지금 어떻게 됐어요</a:t>
            </a:r>
            <a:r>
              <a:rPr lang="en-US" altLang="ko-KR" sz="2400" dirty="0"/>
              <a:t>?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那个朋友现在怎么样了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ko-KR" altLang="en-US" sz="2400" dirty="0"/>
              <a:t>비참한 꼴이 돼서 떠돌아 다니고 있어요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他非常惨，现在到处流浪。</a:t>
            </a:r>
          </a:p>
        </p:txBody>
      </p:sp>
    </p:spTree>
    <p:extLst>
      <p:ext uri="{BB962C8B-B14F-4D97-AF65-F5344CB8AC3E}">
        <p14:creationId xmlns:p14="http://schemas.microsoft.com/office/powerpoint/2010/main" val="373820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24477" y="1602982"/>
            <a:ext cx="8128204" cy="4277518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800" dirty="0"/>
              <a:t>4)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그 일을 성공 못 했다면서요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 </a:t>
            </a:r>
            <a:r>
              <a:rPr lang="en-US" altLang="ko-KR" sz="2800" dirty="0">
                <a:sym typeface="Symbol"/>
              </a:rPr>
              <a:t> </a:t>
            </a:r>
            <a:r>
              <a:rPr lang="ko-KR" altLang="en-US" sz="2800" dirty="0"/>
              <a:t>　　　　　　　　　　　　　　　　　　　　　　　　　　　</a:t>
            </a:r>
          </a:p>
          <a:p>
            <a:pPr>
              <a:lnSpc>
                <a:spcPct val="200000"/>
              </a:lnSpc>
            </a:pPr>
            <a:r>
              <a:rPr lang="en-US" altLang="ko-KR" sz="2800" dirty="0"/>
              <a:t>5)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비가 많이 왔는데 농사는 어떻게 됐는지 모르겠어요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</a:t>
            </a:r>
            <a:r>
              <a:rPr lang="en-US" altLang="ko-KR" sz="2800" dirty="0" smtClean="0">
                <a:sym typeface="Symbol"/>
              </a:rPr>
              <a:t></a:t>
            </a:r>
            <a:r>
              <a:rPr lang="en-US" altLang="ko-KR" sz="2800" dirty="0" smtClean="0"/>
              <a:t> </a:t>
            </a:r>
            <a:r>
              <a:rPr lang="ko-KR" altLang="en-US" sz="2800" dirty="0" smtClean="0"/>
              <a:t>　　　　　　　　　　　　　　　　　　　　　　　　　　　</a:t>
            </a:r>
            <a:r>
              <a:rPr lang="en-US" altLang="ko-KR" sz="2800" dirty="0" smtClean="0">
                <a:sym typeface="Symbol"/>
              </a:rPr>
              <a:t> </a:t>
            </a:r>
            <a:r>
              <a:rPr lang="ko-KR" altLang="en-US" sz="2800" dirty="0" smtClean="0"/>
              <a:t>　　　　　　　　　　　　　　　　　　　　　　　　　　　　　</a:t>
            </a:r>
            <a:r>
              <a:rPr lang="ko-KR" altLang="en-US" sz="2400" dirty="0" smtClean="0"/>
              <a:t>　　　　　　　　　　　　　　　　　　　　　　　　　　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566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53250" y="1123802"/>
            <a:ext cx="82768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 </a:t>
            </a:r>
            <a:r>
              <a:rPr lang="ko-KR" altLang="en-US" sz="2800" dirty="0"/>
              <a:t>‘～아</a:t>
            </a:r>
            <a:r>
              <a:rPr lang="en-US" altLang="ko-KR" sz="2800" dirty="0"/>
              <a:t>/</a:t>
            </a:r>
            <a:r>
              <a:rPr lang="ko-KR" altLang="en-US" sz="2800" dirty="0"/>
              <a:t>어</a:t>
            </a:r>
            <a:r>
              <a:rPr lang="en-US" altLang="ko-KR" sz="2800" dirty="0"/>
              <a:t>/</a:t>
            </a:r>
            <a:r>
              <a:rPr lang="ko-KR" altLang="en-US" sz="2800" dirty="0"/>
              <a:t>여야 비로소’ 를 이용하여 보기와 같이 다음 대화를 완성해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454" y="2094279"/>
            <a:ext cx="7582525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ko-KR" altLang="en-US" sz="24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/>
              <a:t>이 상품을 잘 팔려면 어떻게 해야 하나요</a:t>
            </a:r>
            <a:r>
              <a:rPr lang="en-US" altLang="ko-KR" sz="2400" dirty="0"/>
              <a:t>?</a:t>
            </a:r>
          </a:p>
          <a:p>
            <a:r>
              <a:rPr lang="ko-KR" altLang="en-US" sz="2400" dirty="0"/>
              <a:t>웨이빈</a:t>
            </a:r>
            <a:r>
              <a:rPr lang="en-US" altLang="ko-KR" sz="2400" dirty="0"/>
              <a:t>: </a:t>
            </a:r>
            <a:r>
              <a:rPr lang="ko-KR" altLang="en-US" sz="2400" dirty="0"/>
              <a:t>홍보를 잘 </a:t>
            </a:r>
            <a:r>
              <a:rPr lang="ko-KR" altLang="en-US" sz="2400" u="sng" dirty="0"/>
              <a:t>해야 비로소 잘 팔릴 수 있을 거예요</a:t>
            </a:r>
            <a:r>
              <a:rPr lang="en-US" altLang="ko-KR" sz="2400" dirty="0"/>
              <a:t>.</a:t>
            </a:r>
            <a:endParaRPr lang="zh-CN" altLang="en-US" sz="24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3454" y="3405445"/>
            <a:ext cx="80766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이 찌개는 언제쯤 먹을 수 있나요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5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분 정도 더</a:t>
            </a:r>
          </a:p>
          <a:p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2.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헤럴드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우리 몇 시에 출발할 거예요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내일 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1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시가</a:t>
            </a:r>
            <a:r>
              <a:rPr lang="ko-KR" altLang="en-US" dirty="0" smtClean="0"/>
              <a:t>　　　　　　　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645065" y="3754516"/>
            <a:ext cx="7087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끓여야 비로소 먹을 수 있어요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66882" y="4882772"/>
            <a:ext cx="69005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되어야 비로소 떠날 수 있어요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466882" y="3985349"/>
            <a:ext cx="5609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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220873" y="4998054"/>
            <a:ext cx="5609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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06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+mn-ea"/>
                  <a:sym typeface="+mn-lt"/>
                </a:rPr>
                <a:t>연습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577445" y="1157437"/>
            <a:ext cx="822536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/>
              <a:t>3.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/>
              <a:t>선생님께서는 언제 돌아오세요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회의가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4.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김지은</a:t>
            </a:r>
            <a:r>
              <a:rPr lang="en-US" altLang="ko-KR" sz="2400" dirty="0"/>
              <a:t>: </a:t>
            </a:r>
            <a:r>
              <a:rPr lang="ko-KR" altLang="en-US" sz="2400" dirty="0"/>
              <a:t>시험을 어떻게 하면 잘 볼 수 있나요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정성민</a:t>
            </a:r>
            <a:r>
              <a:rPr lang="en-US" altLang="ko-KR" sz="2400" dirty="0"/>
              <a:t>: </a:t>
            </a:r>
            <a:r>
              <a:rPr lang="ko-KR" altLang="en-US" sz="2400" dirty="0"/>
              <a:t>이 교과서를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5.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웨이빈</a:t>
            </a:r>
            <a:r>
              <a:rPr lang="en-US" altLang="ko-KR" sz="2400" dirty="0"/>
              <a:t>: </a:t>
            </a:r>
            <a:r>
              <a:rPr lang="ko-KR" altLang="en-US" sz="2400" dirty="0"/>
              <a:t>한국과 중국이 계속적으로 교류를 하려면 어떻게 해야 하나요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김지은</a:t>
            </a:r>
            <a:r>
              <a:rPr lang="en-US" altLang="ko-KR" sz="2400" dirty="0"/>
              <a:t>: </a:t>
            </a:r>
            <a:r>
              <a:rPr lang="ko-KR" altLang="en-US" sz="2400" dirty="0"/>
              <a:t>잦은 교류가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lang="ko-KR" altLang="en-US" dirty="0" smtClean="0"/>
              <a:t>　　　　　　　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676830" y="1751960"/>
            <a:ext cx="66427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끝나야 비로소 돌아올 수 있어요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28969" y="2911763"/>
            <a:ext cx="62693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다 외워야 비로소 잘 볼 수 있어요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2037" y="5035422"/>
            <a:ext cx="73033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있어야 비로소 계속적으로 교류를 할 수 있어요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5437" y="5127755"/>
            <a:ext cx="7571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r>
              <a:rPr lang="en-US" altLang="ko-KR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</a:t>
            </a:r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606193" y="1844293"/>
            <a:ext cx="5609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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193578" y="3142596"/>
            <a:ext cx="5609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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023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+mn-ea"/>
                  <a:sym typeface="+mn-lt"/>
                </a:rPr>
                <a:t>연습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53250" y="1123802"/>
            <a:ext cx="82768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/>
              <a:t>2. </a:t>
            </a:r>
            <a:r>
              <a:rPr lang="ko-KR" altLang="en-US" sz="2800" dirty="0"/>
              <a:t>‘ ～다고 </a:t>
            </a:r>
            <a:r>
              <a:rPr lang="en-US" altLang="ko-KR" sz="2800" dirty="0"/>
              <a:t>(</a:t>
            </a:r>
            <a:r>
              <a:rPr lang="ko-KR" altLang="en-US" sz="2800" dirty="0"/>
              <a:t>해도</a:t>
            </a:r>
            <a:r>
              <a:rPr lang="en-US" altLang="ko-KR" sz="2800" dirty="0"/>
              <a:t>)</a:t>
            </a:r>
            <a:r>
              <a:rPr lang="ko-KR" altLang="en-US" sz="2800" dirty="0"/>
              <a:t>봐도 과언이 아니다’ 를 </a:t>
            </a:r>
            <a:r>
              <a:rPr lang="ko-KR" altLang="en-US" sz="2800" dirty="0" smtClean="0"/>
              <a:t>이용</a:t>
            </a:r>
            <a:endParaRPr lang="en-US" altLang="ko-KR" sz="2800" dirty="0" smtClean="0"/>
          </a:p>
          <a:p>
            <a:r>
              <a:rPr lang="ko-KR" altLang="en-US" sz="2800" dirty="0" smtClean="0"/>
              <a:t>하여 </a:t>
            </a:r>
            <a:r>
              <a:rPr lang="ko-KR" altLang="en-US" sz="2800" dirty="0"/>
              <a:t>보기와 같이 문장을 완성해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8215" y="2077909"/>
            <a:ext cx="792742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dirty="0">
                <a:solidFill>
                  <a:srgbClr val="00B0F0"/>
                </a:solidFill>
              </a:rPr>
              <a:t>보기</a:t>
            </a:r>
            <a:r>
              <a:rPr lang="ko-KR" altLang="en-US" dirty="0"/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주목 받는 외모의 중심에는 </a:t>
            </a:r>
            <a:r>
              <a:rPr lang="ko-KR" altLang="en-US" sz="2400" u="sng" dirty="0">
                <a:latin typeface="Batang" panose="02030600000101010101" pitchFamily="18" charset="-127"/>
                <a:ea typeface="Batang" panose="02030600000101010101" pitchFamily="18" charset="-127"/>
              </a:rPr>
              <a:t>항상 ‘동안’ 이 있다고 해도 과언이 아니에요</a:t>
            </a:r>
            <a:r>
              <a:rPr lang="en-US" altLang="ko-KR" sz="2400" u="sng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4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8214" y="2908906"/>
            <a:ext cx="8053837" cy="365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양메이의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행동을 보면</a:t>
            </a:r>
          </a:p>
          <a:p>
            <a:pPr>
              <a:lnSpc>
                <a:spcPct val="20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2.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과학 기술이 발달함에 따라</a:t>
            </a:r>
          </a:p>
          <a:p>
            <a:pPr>
              <a:lnSpc>
                <a:spcPct val="20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3.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스트레스가 미치는 영향은</a:t>
            </a:r>
          </a:p>
          <a:p>
            <a:pPr>
              <a:lnSpc>
                <a:spcPct val="20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4.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대부분의 자살 동기는</a:t>
            </a:r>
          </a:p>
          <a:p>
            <a:pPr>
              <a:lnSpc>
                <a:spcPct val="20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5.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패션을 보면</a:t>
            </a:r>
            <a:endParaRPr lang="zh-CN" altLang="en-US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45132" y="3953083"/>
            <a:ext cx="5609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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445192" y="4735560"/>
            <a:ext cx="5609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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809381" y="3302007"/>
            <a:ext cx="5609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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4041250" y="5415942"/>
            <a:ext cx="5609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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631141" y="6192882"/>
            <a:ext cx="5609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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3928444" y="2908906"/>
            <a:ext cx="66427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아직도 철이 안 들었다고 해도 </a:t>
            </a:r>
            <a:endParaRPr lang="en-US" altLang="ko-KR" sz="2000" b="1" dirty="0" smtClean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0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과언이 </a:t>
            </a:r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아니에요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91675" y="3722250"/>
            <a:ext cx="62693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인간의 생활도 편리해졌다고 </a:t>
            </a:r>
            <a:endParaRPr lang="en-US" altLang="ko-KR" sz="2000" b="1" dirty="0" smtClean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0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봐도 </a:t>
            </a:r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과언이 아니에요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588677" y="4549807"/>
            <a:ext cx="73033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대단히 크다고 해도 과언이 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아니에요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28384" y="5205737"/>
            <a:ext cx="66427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우울증에서 온다고 해도 </a:t>
            </a:r>
            <a:r>
              <a:rPr lang="ko-KR" altLang="en-US" sz="20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과언이 </a:t>
            </a:r>
            <a:endParaRPr lang="en-US" altLang="ko-KR" sz="2000" b="1" dirty="0" smtClean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0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아니에요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703769" y="6048120"/>
            <a:ext cx="62693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그 시대의 문화를 알 수 있다고 해도 과언이 아니에요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2353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9111" y="3862455"/>
            <a:ext cx="831248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dirty="0" smtClean="0"/>
              <a:t>1.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반복 연습 </a:t>
            </a:r>
            <a:r>
              <a:rPr lang="en-US" altLang="ko-KR" sz="2400" dirty="0"/>
              <a:t>/ </a:t>
            </a:r>
            <a:r>
              <a:rPr lang="ko-KR" altLang="en-US" sz="2400" dirty="0"/>
              <a:t>자기 관리</a:t>
            </a:r>
          </a:p>
          <a:p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/>
              <a:t>스타가 되려면 그 만큼의 노력이 필요한 것 같아요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맞아요</a:t>
            </a:r>
            <a:r>
              <a:rPr lang="en-US" altLang="ko-KR" sz="2400" dirty="0"/>
              <a:t>. </a:t>
            </a:r>
            <a:r>
              <a:rPr lang="ko-KR" altLang="en-US" sz="2400" dirty="0"/>
              <a:t>스타가 되기 </a:t>
            </a:r>
            <a:r>
              <a:rPr lang="ko-KR" altLang="en-US" sz="2400" dirty="0" smtClean="0"/>
              <a:t>위해서는</a:t>
            </a:r>
            <a:endParaRPr lang="en-US" altLang="ko-KR" sz="2400" dirty="0" smtClean="0"/>
          </a:p>
          <a:p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</a:t>
            </a:r>
            <a:endParaRPr lang="ko-KR" altLang="en-US" sz="2400" dirty="0"/>
          </a:p>
          <a:p>
            <a:r>
              <a:rPr lang="en-US" altLang="ko-KR" sz="2400" dirty="0" smtClean="0"/>
              <a:t>2.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따갑다 </a:t>
            </a:r>
            <a:r>
              <a:rPr lang="en-US" altLang="ko-KR" sz="2400" dirty="0"/>
              <a:t>/ </a:t>
            </a:r>
            <a:r>
              <a:rPr lang="ko-KR" altLang="en-US" sz="2400" dirty="0"/>
              <a:t>간지럽다</a:t>
            </a:r>
          </a:p>
          <a:p>
            <a:r>
              <a:rPr lang="ko-KR" altLang="en-US" sz="2400" dirty="0"/>
              <a:t>환자</a:t>
            </a:r>
            <a:r>
              <a:rPr lang="en-US" altLang="ko-KR" sz="2400" dirty="0"/>
              <a:t>: </a:t>
            </a:r>
            <a:r>
              <a:rPr lang="ko-KR" altLang="en-US" sz="2400" dirty="0"/>
              <a:t>안구 건조증에 걸리게 되면 어떤 증상이 있어요</a:t>
            </a:r>
            <a:r>
              <a:rPr lang="en-US" altLang="ko-KR" sz="2400" dirty="0"/>
              <a:t>?</a:t>
            </a:r>
          </a:p>
          <a:p>
            <a:r>
              <a:rPr lang="ko-KR" altLang="en-US" sz="2400" dirty="0"/>
              <a:t>의사</a:t>
            </a:r>
            <a:r>
              <a:rPr lang="en-US" altLang="ko-KR" sz="2400" dirty="0"/>
              <a:t>: </a:t>
            </a:r>
            <a:r>
              <a:rPr lang="ko-KR" altLang="en-US" sz="2400" dirty="0"/>
              <a:t>눈이</a:t>
            </a:r>
            <a:r>
              <a:rPr lang="en-US" altLang="ko-KR" sz="2000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</a:t>
            </a:r>
            <a:endParaRPr lang="en-US" altLang="ko-KR" sz="20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44914" y="1292704"/>
            <a:ext cx="806182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ko-KR" altLang="en-US" sz="2800" dirty="0"/>
              <a:t> </a:t>
            </a:r>
            <a:r>
              <a:rPr lang="ko-KR" altLang="en-US" sz="2800" b="1" dirty="0" smtClean="0"/>
              <a:t>‘</a:t>
            </a:r>
            <a:r>
              <a:rPr lang="ko-KR" altLang="en-US" sz="2800" b="1" dirty="0"/>
              <a:t>～ㄹ 필요도 없다’ 를 이용하여 보기와 </a:t>
            </a:r>
            <a:r>
              <a:rPr lang="ko-KR" altLang="en-US" sz="2800" b="1" dirty="0" smtClean="0"/>
              <a:t>같이</a:t>
            </a:r>
            <a:endParaRPr lang="en-US" altLang="ko-KR" sz="2800" b="1" dirty="0" smtClean="0"/>
          </a:p>
          <a:p>
            <a:r>
              <a:rPr lang="ko-KR" altLang="en-US" sz="2800" b="1" dirty="0" smtClean="0"/>
              <a:t> </a:t>
            </a:r>
            <a:r>
              <a:rPr lang="ko-KR" altLang="en-US" sz="2800" b="1" dirty="0"/>
              <a:t>대화를 완성해 보세요</a:t>
            </a:r>
            <a:r>
              <a:rPr lang="en-US" altLang="ko-KR" sz="2800" b="1" dirty="0"/>
              <a:t>.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0153" y="2292795"/>
            <a:ext cx="7815487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 smtClean="0"/>
              <a:t>식사 </a:t>
            </a:r>
            <a:r>
              <a:rPr lang="ko-KR" altLang="en-US" sz="2400" dirty="0"/>
              <a:t>조절 </a:t>
            </a:r>
            <a:r>
              <a:rPr lang="en-US" altLang="ko-KR" sz="2400" dirty="0"/>
              <a:t>/ </a:t>
            </a:r>
            <a:r>
              <a:rPr lang="ko-KR" altLang="en-US" sz="2400" dirty="0"/>
              <a:t>운동</a:t>
            </a:r>
          </a:p>
          <a:p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/>
              <a:t>어떻게 해야 살이 빠질까요</a:t>
            </a:r>
            <a:r>
              <a:rPr lang="en-US" altLang="ko-KR" sz="2400" dirty="0"/>
              <a:t>?</a:t>
            </a:r>
          </a:p>
          <a:p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u="sng" dirty="0"/>
              <a:t>식사 조절을 해야 하는 건 말할 필요도 없고 운동도 함께 해야 해요</a:t>
            </a:r>
            <a:r>
              <a:rPr lang="en-US" altLang="ko-KR" sz="2400" u="sng" dirty="0"/>
              <a:t>.</a:t>
            </a:r>
            <a:endParaRPr lang="zh-CN" altLang="en-US" sz="24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7160" y="5001228"/>
            <a:ext cx="9006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반복하여 연습해야 하는 건 더 말할 필요도 없고 끝없는 자기 관리도 해야 해요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1600" dirty="0"/>
          </a:p>
        </p:txBody>
      </p:sp>
      <p:sp>
        <p:nvSpPr>
          <p:cNvPr id="17" name="矩形 16"/>
          <p:cNvSpPr/>
          <p:nvPr/>
        </p:nvSpPr>
        <p:spPr>
          <a:xfrm>
            <a:off x="2251520" y="6078446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따가운 건 말할 필요도 없고 간지럽기까지 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875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+mn-ea"/>
                  <a:sym typeface="+mn-lt"/>
                </a:rPr>
                <a:t>연습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577445" y="1003222"/>
            <a:ext cx="8225361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dirty="0" smtClean="0"/>
              <a:t>3.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열이 나다 </a:t>
            </a:r>
            <a:r>
              <a:rPr lang="en-US" altLang="ko-KR" sz="2400" dirty="0"/>
              <a:t>/ </a:t>
            </a:r>
            <a:r>
              <a:rPr lang="ko-KR" altLang="en-US" sz="2400" dirty="0"/>
              <a:t>머리가 아프다</a:t>
            </a:r>
          </a:p>
          <a:p>
            <a:r>
              <a:rPr lang="ko-KR" altLang="en-US" sz="2400" dirty="0"/>
              <a:t>사장님</a:t>
            </a:r>
            <a:r>
              <a:rPr lang="en-US" altLang="ko-KR" sz="2400" dirty="0"/>
              <a:t>: </a:t>
            </a:r>
            <a:r>
              <a:rPr lang="ko-KR" altLang="en-US" sz="2400" dirty="0"/>
              <a:t>왜 회식에 빠지려고 해요</a:t>
            </a:r>
            <a:r>
              <a:rPr lang="en-US" altLang="ko-KR" sz="2400" dirty="0"/>
              <a:t>?</a:t>
            </a:r>
          </a:p>
          <a:p>
            <a:r>
              <a:rPr lang="ko-KR" altLang="en-US" sz="2400" dirty="0"/>
              <a:t>직원</a:t>
            </a:r>
            <a:r>
              <a:rPr lang="en-US" altLang="ko-KR" sz="2400" dirty="0"/>
              <a:t>: </a:t>
            </a:r>
            <a:r>
              <a:rPr lang="ko-KR" altLang="en-US" sz="2400" dirty="0"/>
              <a:t>감기로 </a:t>
            </a:r>
            <a:r>
              <a:rPr lang="ko-KR" altLang="en-US" sz="2400" dirty="0" smtClean="0"/>
              <a:t>인해</a:t>
            </a:r>
            <a:endParaRPr lang="en-US" altLang="ko-KR" sz="2400" dirty="0" smtClean="0"/>
          </a:p>
          <a:p>
            <a:r>
              <a:rPr lang="en-US" altLang="ko-KR" sz="2400" dirty="0" smtClean="0">
                <a:sym typeface="Symbol"/>
              </a:rPr>
              <a:t></a:t>
            </a:r>
          </a:p>
          <a:p>
            <a:endParaRPr lang="ko-KR" altLang="en-US" sz="2400" dirty="0"/>
          </a:p>
          <a:p>
            <a:r>
              <a:rPr lang="en-US" altLang="ko-KR" sz="2400" dirty="0" smtClean="0"/>
              <a:t>4.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시야 확보 </a:t>
            </a:r>
            <a:r>
              <a:rPr lang="en-US" altLang="ko-KR" sz="2400" dirty="0"/>
              <a:t>/ </a:t>
            </a:r>
            <a:r>
              <a:rPr lang="ko-KR" altLang="en-US" sz="2400" dirty="0"/>
              <a:t>졸리다</a:t>
            </a:r>
          </a:p>
          <a:p>
            <a:r>
              <a:rPr lang="ko-KR" altLang="en-US" sz="2400" dirty="0"/>
              <a:t>헤럴드</a:t>
            </a:r>
            <a:r>
              <a:rPr lang="en-US" altLang="ko-KR" sz="2400" dirty="0"/>
              <a:t>: </a:t>
            </a:r>
            <a:r>
              <a:rPr lang="ko-KR" altLang="en-US" sz="2400" dirty="0"/>
              <a:t>야간에 운전하면 더 위험한 이유가 뭐예요</a:t>
            </a:r>
            <a:r>
              <a:rPr lang="en-US" altLang="ko-KR" sz="2400" dirty="0"/>
              <a:t>?</a:t>
            </a:r>
          </a:p>
          <a:p>
            <a:r>
              <a:rPr lang="ko-KR" altLang="en-US" sz="2400" dirty="0"/>
              <a:t>정성민</a:t>
            </a:r>
            <a:r>
              <a:rPr lang="en-US" altLang="ko-KR" sz="2400" dirty="0"/>
              <a:t>: </a:t>
            </a:r>
            <a:r>
              <a:rPr lang="ko-KR" altLang="en-US" sz="2400" dirty="0"/>
              <a:t>야간 운행은 </a:t>
            </a:r>
            <a:r>
              <a:rPr lang="ko-KR" altLang="en-US" sz="2400" dirty="0" smtClean="0"/>
              <a:t>낮보다</a:t>
            </a:r>
            <a:endParaRPr lang="en-US" altLang="ko-KR" sz="2400" dirty="0" smtClean="0"/>
          </a:p>
          <a:p>
            <a:r>
              <a:rPr lang="en-US" altLang="ko-KR" sz="2400" dirty="0" smtClean="0">
                <a:sym typeface="Symbol"/>
              </a:rPr>
              <a:t></a:t>
            </a:r>
          </a:p>
          <a:p>
            <a:endParaRPr lang="ko-KR" altLang="en-US" sz="2400" dirty="0"/>
          </a:p>
          <a:p>
            <a:r>
              <a:rPr lang="en-US" altLang="ko-KR" sz="2400" dirty="0" smtClean="0"/>
              <a:t>5.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논리</a:t>
            </a:r>
            <a:r>
              <a:rPr lang="en-US" altLang="ko-KR" sz="2400" dirty="0"/>
              <a:t>/</a:t>
            </a:r>
            <a:r>
              <a:rPr lang="ko-KR" altLang="en-US" sz="2400" dirty="0"/>
              <a:t>설득력</a:t>
            </a:r>
          </a:p>
          <a:p>
            <a:r>
              <a:rPr lang="ko-KR" altLang="en-US" sz="2400" dirty="0"/>
              <a:t>학생</a:t>
            </a:r>
            <a:r>
              <a:rPr lang="en-US" altLang="ko-KR" sz="2400" dirty="0"/>
              <a:t>: </a:t>
            </a:r>
            <a:r>
              <a:rPr lang="ko-KR" altLang="en-US" sz="2400" dirty="0"/>
              <a:t>글을 잘 쓰려면 어떻게 해야 하지요</a:t>
            </a:r>
            <a:r>
              <a:rPr lang="en-US" altLang="ko-KR" sz="2400" dirty="0"/>
              <a:t>?</a:t>
            </a:r>
          </a:p>
          <a:p>
            <a:r>
              <a:rPr lang="ko-KR" altLang="en-US" sz="2400" dirty="0"/>
              <a:t>선생님</a:t>
            </a:r>
            <a:r>
              <a:rPr lang="en-US" altLang="ko-KR" sz="2400" dirty="0"/>
              <a:t>:</a:t>
            </a:r>
            <a:r>
              <a:rPr lang="en-US" altLang="ko-KR" sz="2400" dirty="0" smtClean="0">
                <a:sym typeface="Symbol"/>
              </a:rPr>
              <a:t></a:t>
            </a:r>
            <a:endParaRPr lang="ko-KR" altLang="en-US" sz="2400" dirty="0"/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lang="ko-KR" altLang="en-US" dirty="0" smtClean="0"/>
              <a:t>　　　　　　　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09906" y="2118095"/>
            <a:ext cx="89146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열이 나는 건 말할 필요도 없고 머리까지 아파서요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7445" y="3924510"/>
            <a:ext cx="843382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시야 확보가 어려운 건 말할 필요도 없고 졸리기까지 하기 때문에 위험해요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1699760" y="5339804"/>
            <a:ext cx="8191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논리가 있어야 하는 건 말할 필요도 없고 설득력도 </a:t>
            </a:r>
            <a:endParaRPr lang="en-US" altLang="ko-KR" sz="2400" b="1" dirty="0" smtClean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있어야 </a:t>
            </a:r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239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668035"/>
              </p:ext>
            </p:extLst>
          </p:nvPr>
        </p:nvGraphicFramePr>
        <p:xfrm>
          <a:off x="772270" y="1861546"/>
          <a:ext cx="7611324" cy="321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458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5452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878860">
                <a:tc>
                  <a:txBody>
                    <a:bodyPr/>
                    <a:lstStyle/>
                    <a:p>
                      <a:pPr algn="ctr"/>
                      <a:endParaRPr lang="en-US" altLang="zh-CN" sz="4000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  <a:p>
                      <a:pPr algn="l"/>
                      <a:r>
                        <a:rPr lang="ko-KR" altLang="en-US" sz="2800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1</a:t>
                      </a:r>
                      <a:endParaRPr lang="en-US" altLang="ko-KR" sz="2800" kern="1200" dirty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연습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65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b="1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2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보충 내용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7101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3" action="ppaction://hlinksldjump"/>
              </a:rPr>
              <a:t>1</a:t>
            </a:r>
            <a:endParaRPr lang="zh-CN" altLang="en-US" sz="2800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167101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4" action="ppaction://hlinksldjump"/>
              </a:rPr>
              <a:t>2</a:t>
            </a:r>
            <a:endParaRPr lang="en-US" altLang="zh-CN" sz="2800" b="1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5193998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6" action="ppaction://hlinksldjump"/>
              </a:rPr>
              <a:t>3</a:t>
            </a:r>
            <a:endParaRPr lang="en-US" altLang="zh-CN" sz="2800" b="1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5235966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solidFill>
              <a:srgbClr val="F66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7" action="ppaction://hlinksldjump"/>
              </a:rPr>
              <a:t>4</a:t>
            </a:r>
            <a:endParaRPr lang="en-US" altLang="zh-CN" sz="2800" b="1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57315" y="232528"/>
            <a:ext cx="1521022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600" b="1" dirty="0">
                <a:solidFill>
                  <a:schemeClr val="tx1"/>
                </a:solidFill>
                <a:cs typeface="+mn-ea"/>
                <a:sym typeface="+mn-lt"/>
              </a:rPr>
              <a:t>목차</a:t>
            </a:r>
            <a:endParaRPr lang="zh-CN" altLang="en-US" sz="3600" b="1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01782" y="969818"/>
            <a:ext cx="7022600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974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4914" y="1292704"/>
            <a:ext cx="770275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ko-KR" altLang="en-US" sz="2800" dirty="0"/>
              <a:t> ‘뻔하다’ 를 이용하여 보기와 같이 문장을 </a:t>
            </a:r>
            <a:endParaRPr lang="en-US" altLang="ko-KR" sz="2800" dirty="0" smtClean="0"/>
          </a:p>
          <a:p>
            <a:r>
              <a:rPr lang="ko-KR" altLang="en-US" sz="2800" dirty="0" smtClean="0"/>
              <a:t>완성해 </a:t>
            </a:r>
            <a:r>
              <a:rPr lang="ko-KR" altLang="en-US" sz="2800" dirty="0"/>
              <a:t>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5084" y="2175455"/>
            <a:ext cx="8509381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/>
              <a:t>우리에게 불리한 경기는 </a:t>
            </a:r>
            <a:r>
              <a:rPr lang="ko-KR" altLang="en-US" sz="2400" u="sng" dirty="0"/>
              <a:t>질 게 뻔해요</a:t>
            </a:r>
            <a:r>
              <a:rPr lang="en-US" altLang="ko-KR" sz="2400" u="sng" dirty="0"/>
              <a:t>.</a:t>
            </a:r>
            <a:endParaRPr lang="zh-CN" altLang="en-US" sz="24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5084" y="2821046"/>
            <a:ext cx="85270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스트레스가 쌓이면</a:t>
            </a:r>
          </a:p>
          <a:p>
            <a:pPr>
              <a:lnSpc>
                <a:spcPct val="20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2.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열심히 공부하지 않으면</a:t>
            </a:r>
          </a:p>
          <a:p>
            <a:pPr>
              <a:lnSpc>
                <a:spcPct val="20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3.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많이 먹으면</a:t>
            </a:r>
          </a:p>
          <a:p>
            <a:pPr>
              <a:lnSpc>
                <a:spcPct val="20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4.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날씨가 흐린 걸 보니</a:t>
            </a:r>
          </a:p>
          <a:p>
            <a:pPr>
              <a:lnSpc>
                <a:spcPct val="20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5.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친구한테 지금까지 전화가 안 오는 걸 보면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34726" y="3051879"/>
            <a:ext cx="78105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병이 생기는 게 뻔해요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..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242689" y="3881267"/>
            <a:ext cx="76929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시험에 떨어질 게 뻔해요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9" name="矩形 18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3727146" y="5274601"/>
            <a:ext cx="78191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비가 올 게 뻔해요</a:t>
            </a:r>
            <a:endParaRPr lang="zh-CN" altLang="en-US" b="1" dirty="0"/>
          </a:p>
        </p:txBody>
      </p:sp>
      <p:sp>
        <p:nvSpPr>
          <p:cNvPr id="13" name="矩形 12"/>
          <p:cNvSpPr/>
          <p:nvPr/>
        </p:nvSpPr>
        <p:spPr>
          <a:xfrm>
            <a:off x="2601410" y="4483039"/>
            <a:ext cx="89448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뚱뚱해지는 건 누가 봐도 뻔해요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461907" y="4645621"/>
            <a:ext cx="6532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</a:t>
            </a:r>
            <a:r>
              <a:rPr lang="en-US" altLang="ko-KR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</a:t>
            </a:r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109022" y="6375865"/>
            <a:ext cx="72615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안 오는 게 뻔해요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4173706" y="3973600"/>
            <a:ext cx="6532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</a:t>
            </a:r>
            <a:r>
              <a:rPr lang="en-US" altLang="ko-KR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</a:t>
            </a:r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3579585" y="5439887"/>
            <a:ext cx="6532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</a:t>
            </a:r>
            <a:r>
              <a:rPr lang="en-US" altLang="ko-KR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</a:t>
            </a:r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3425394" y="3169361"/>
            <a:ext cx="6532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</a:t>
            </a:r>
            <a:r>
              <a:rPr lang="en-US" altLang="ko-KR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</a:t>
            </a:r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907427" y="6488668"/>
            <a:ext cx="6532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</a:t>
            </a:r>
            <a:r>
              <a:rPr lang="en-US" altLang="ko-KR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</a:t>
            </a:r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0094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2" grpId="0"/>
      <p:bldP spid="13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44914" y="1123802"/>
            <a:ext cx="838402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dirty="0" smtClean="0"/>
              <a:t>5. </a:t>
            </a:r>
            <a:r>
              <a:rPr lang="ko-KR" altLang="en-US" sz="2800" dirty="0"/>
              <a:t>그림을 보면서 ‘～</a:t>
            </a:r>
            <a:r>
              <a:rPr lang="en-US" altLang="ko-KR" sz="2800" dirty="0"/>
              <a:t>(</a:t>
            </a:r>
            <a:r>
              <a:rPr lang="ko-KR" altLang="en-US" sz="2800" dirty="0"/>
              <a:t>으</a:t>
            </a:r>
            <a:r>
              <a:rPr lang="en-US" altLang="ko-KR" sz="2800" dirty="0"/>
              <a:t>)</a:t>
            </a:r>
            <a:r>
              <a:rPr lang="ko-KR" altLang="en-US" sz="2800" dirty="0"/>
              <a:t>랴 ～</a:t>
            </a:r>
            <a:r>
              <a:rPr lang="en-US" altLang="ko-KR" sz="2800" dirty="0"/>
              <a:t>(</a:t>
            </a:r>
            <a:r>
              <a:rPr lang="ko-KR" altLang="en-US" sz="2800" dirty="0"/>
              <a:t>으</a:t>
            </a:r>
            <a:r>
              <a:rPr lang="en-US" altLang="ko-KR" sz="2800" dirty="0"/>
              <a:t>)</a:t>
            </a:r>
            <a:r>
              <a:rPr lang="ko-KR" altLang="en-US" sz="2800" dirty="0"/>
              <a:t>랴’ 를 </a:t>
            </a:r>
            <a:r>
              <a:rPr lang="ko-KR" altLang="en-US" sz="2800" dirty="0" smtClean="0"/>
              <a:t>이용하여</a:t>
            </a:r>
            <a:endParaRPr lang="en-US" altLang="ko-KR" sz="2800" dirty="0" smtClean="0"/>
          </a:p>
          <a:p>
            <a:r>
              <a:rPr lang="ko-KR" altLang="en-US" sz="2800" dirty="0" smtClean="0"/>
              <a:t> </a:t>
            </a:r>
            <a:r>
              <a:rPr lang="ko-KR" altLang="en-US" sz="2800" dirty="0"/>
              <a:t>보기와 같이 대화를 완성해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44914" y="2309040"/>
            <a:ext cx="5540991" cy="1938992"/>
            <a:chOff x="544914" y="2309040"/>
            <a:chExt cx="5540991" cy="1938992"/>
          </a:xfrm>
        </p:grpSpPr>
        <p:sp>
          <p:nvSpPr>
            <p:cNvPr id="7" name="圆角矩形 6"/>
            <p:cNvSpPr/>
            <p:nvPr/>
          </p:nvSpPr>
          <p:spPr>
            <a:xfrm>
              <a:off x="544914" y="2309040"/>
              <a:ext cx="5540991" cy="1938992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44914" y="2309040"/>
              <a:ext cx="5419158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24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보기 </a:t>
              </a:r>
              <a:endParaRPr lang="en-US" altLang="ko-KR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endParaRPr>
            </a:p>
            <a:p>
              <a:r>
                <a:rPr lang="ko-KR" altLang="en-US" sz="2400" dirty="0"/>
                <a:t>양메이</a:t>
              </a:r>
              <a:r>
                <a:rPr lang="en-US" altLang="ko-KR" sz="2400" dirty="0"/>
                <a:t>: </a:t>
              </a:r>
              <a:r>
                <a:rPr lang="ko-KR" altLang="en-US" sz="2400" dirty="0"/>
                <a:t>할머니 어떻게 보내세요</a:t>
              </a:r>
              <a:r>
                <a:rPr lang="en-US" altLang="ko-KR" sz="2400" dirty="0"/>
                <a:t>? </a:t>
              </a:r>
              <a:r>
                <a:rPr lang="ko-KR" altLang="en-US" sz="2400" dirty="0"/>
                <a:t>잘 계세요</a:t>
              </a:r>
              <a:r>
                <a:rPr lang="en-US" altLang="ko-KR" sz="2400" dirty="0"/>
                <a:t>?</a:t>
              </a:r>
            </a:p>
            <a:p>
              <a:r>
                <a:rPr lang="ko-KR" altLang="en-US" sz="2400" dirty="0"/>
                <a:t>할머니</a:t>
              </a:r>
              <a:r>
                <a:rPr lang="en-US" altLang="ko-KR" sz="2400" dirty="0"/>
                <a:t>: </a:t>
              </a:r>
              <a:r>
                <a:rPr lang="ko-KR" altLang="en-US" sz="2400" u="sng" dirty="0"/>
                <a:t>밥 하랴 아이 보랴 정신없이 보내고 있다</a:t>
              </a:r>
              <a:r>
                <a:rPr lang="en-US" altLang="ko-KR" sz="2400" u="sng" dirty="0"/>
                <a:t>.</a:t>
              </a:r>
              <a:endParaRPr lang="zh-CN" altLang="en-US" sz="2400" u="sng" dirty="0">
                <a:latin typeface="Batang" panose="02030600000101010101" pitchFamily="18" charset="-127"/>
                <a:ea typeface="Batang" panose="02030600000101010101" pitchFamily="18" charset="-127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63874" y="4545991"/>
            <a:ext cx="5600396" cy="1730697"/>
            <a:chOff x="544914" y="2309040"/>
            <a:chExt cx="5600396" cy="1730697"/>
          </a:xfrm>
        </p:grpSpPr>
        <p:sp>
          <p:nvSpPr>
            <p:cNvPr id="12" name="圆角矩形 11"/>
            <p:cNvSpPr/>
            <p:nvPr/>
          </p:nvSpPr>
          <p:spPr>
            <a:xfrm>
              <a:off x="544914" y="2309040"/>
              <a:ext cx="5540991" cy="1730697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04319" y="2309040"/>
              <a:ext cx="5540991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400" dirty="0" smtClean="0"/>
                <a:t>1.</a:t>
              </a:r>
              <a:r>
                <a:rPr lang="ko-KR" altLang="en-US" sz="2400" dirty="0"/>
                <a:t> 헤럴드</a:t>
              </a:r>
              <a:r>
                <a:rPr lang="en-US" altLang="ko-KR" sz="2400" dirty="0"/>
                <a:t>: </a:t>
              </a:r>
              <a:r>
                <a:rPr lang="ko-KR" altLang="en-US" sz="2400" dirty="0"/>
                <a:t>요즘 웨이빈 씨 얼굴 보기 힘드네요</a:t>
              </a:r>
              <a:r>
                <a:rPr lang="en-US" altLang="ko-KR" sz="2400" dirty="0"/>
                <a:t>.</a:t>
              </a:r>
            </a:p>
            <a:p>
              <a:r>
                <a:rPr lang="ko-KR" altLang="en-US" sz="2400" dirty="0"/>
                <a:t>웨이빈</a:t>
              </a:r>
              <a:r>
                <a:rPr lang="en-US" altLang="ko-KR" sz="2400" dirty="0"/>
                <a:t>:</a:t>
              </a:r>
              <a:r>
                <a:rPr lang="en-US" altLang="ko-KR" sz="2400" dirty="0" smtClean="0">
                  <a:sym typeface="Symbol"/>
                </a:rPr>
                <a:t> </a:t>
              </a:r>
            </a:p>
            <a:p>
              <a:r>
                <a:rPr lang="en-US" altLang="ko-KR" sz="2400" dirty="0" smtClean="0">
                  <a:sym typeface="Symbol"/>
                </a:rPr>
                <a:t></a:t>
              </a:r>
              <a:endParaRPr lang="zh-CN" altLang="en-US" sz="2400" u="sng" dirty="0">
                <a:latin typeface="Batang" panose="02030600000101010101" pitchFamily="18" charset="-127"/>
                <a:ea typeface="Batang" panose="02030600000101010101" pitchFamily="18" charset="-127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648369" y="5283335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  공부하랴  아르바이트하랴 </a:t>
            </a:r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바빴어요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640" y="1600855"/>
            <a:ext cx="4389129" cy="274320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18363"/>
            <a:ext cx="3433430" cy="214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003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393378" y="1443691"/>
            <a:ext cx="5540991" cy="1938992"/>
            <a:chOff x="544914" y="2309040"/>
            <a:chExt cx="5540991" cy="1938992"/>
          </a:xfrm>
        </p:grpSpPr>
        <p:sp>
          <p:nvSpPr>
            <p:cNvPr id="7" name="圆角矩形 6"/>
            <p:cNvSpPr/>
            <p:nvPr/>
          </p:nvSpPr>
          <p:spPr>
            <a:xfrm>
              <a:off x="544914" y="2309040"/>
              <a:ext cx="5540991" cy="1730697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44914" y="2309040"/>
              <a:ext cx="5419158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400" dirty="0" smtClean="0"/>
                <a:t>2.</a:t>
              </a:r>
              <a:r>
                <a:rPr lang="ko-KR" altLang="en-US" sz="2400" dirty="0"/>
                <a:t> 양메이</a:t>
              </a:r>
              <a:r>
                <a:rPr lang="en-US" altLang="ko-KR" sz="2400" dirty="0"/>
                <a:t>: </a:t>
              </a:r>
              <a:r>
                <a:rPr lang="ko-KR" altLang="en-US" sz="2400" dirty="0"/>
                <a:t>지은 씨 어머님 잘 계세요</a:t>
              </a:r>
              <a:r>
                <a:rPr lang="en-US" altLang="ko-KR" sz="2400" dirty="0"/>
                <a:t>?</a:t>
              </a:r>
            </a:p>
            <a:p>
              <a:r>
                <a:rPr lang="ko-KR" altLang="en-US" sz="2400" dirty="0"/>
                <a:t>김지은</a:t>
              </a:r>
              <a:r>
                <a:rPr lang="en-US" altLang="ko-KR" sz="2400" dirty="0"/>
                <a:t>: </a:t>
              </a:r>
              <a:r>
                <a:rPr lang="ko-KR" altLang="en-US" sz="2400" dirty="0"/>
                <a:t>우리 어머니는 요즘</a:t>
              </a:r>
              <a:r>
                <a:rPr lang="en-US" altLang="ko-KR" sz="2400" dirty="0" smtClean="0">
                  <a:sym typeface="Symbol"/>
                </a:rPr>
                <a:t></a:t>
              </a:r>
            </a:p>
            <a:p>
              <a:r>
                <a:rPr lang="en-US" altLang="ko-KR" sz="2400" dirty="0">
                  <a:sym typeface="Symbol"/>
                </a:rPr>
                <a:t></a:t>
              </a:r>
              <a:endParaRPr lang="zh-CN" altLang="en-US" sz="2400" u="sng" dirty="0">
                <a:latin typeface="Batang" panose="02030600000101010101" pitchFamily="18" charset="-127"/>
                <a:ea typeface="Batang" panose="02030600000101010101" pitchFamily="18" charset="-127"/>
              </a:endParaRPr>
            </a:p>
            <a:p>
              <a:endParaRPr lang="zh-CN" altLang="en-US" sz="2400" u="sng" dirty="0">
                <a:latin typeface="Batang" panose="02030600000101010101" pitchFamily="18" charset="-127"/>
                <a:ea typeface="Batang" panose="02030600000101010101" pitchFamily="18" charset="-127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34171" y="4013729"/>
            <a:ext cx="5600395" cy="1730697"/>
            <a:chOff x="544914" y="2309040"/>
            <a:chExt cx="5600395" cy="1730697"/>
          </a:xfrm>
        </p:grpSpPr>
        <p:sp>
          <p:nvSpPr>
            <p:cNvPr id="12" name="圆角矩形 11"/>
            <p:cNvSpPr/>
            <p:nvPr/>
          </p:nvSpPr>
          <p:spPr>
            <a:xfrm>
              <a:off x="544914" y="2309040"/>
              <a:ext cx="5540991" cy="1730697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04318" y="2448464"/>
              <a:ext cx="5540991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400" dirty="0" smtClean="0"/>
                <a:t>3.</a:t>
              </a:r>
              <a:r>
                <a:rPr lang="ko-KR" altLang="en-US" sz="2400" dirty="0"/>
                <a:t> 카오리</a:t>
              </a:r>
              <a:r>
                <a:rPr lang="en-US" altLang="ko-KR" sz="2400" dirty="0"/>
                <a:t>: </a:t>
              </a:r>
              <a:r>
                <a:rPr lang="ko-KR" altLang="en-US" sz="2400" dirty="0"/>
                <a:t>한국인들은 한가위를 어떻게 보내요</a:t>
              </a:r>
              <a:r>
                <a:rPr lang="en-US" altLang="ko-KR" sz="2400" dirty="0"/>
                <a:t>?</a:t>
              </a:r>
            </a:p>
            <a:p>
              <a:r>
                <a:rPr lang="ko-KR" altLang="en-US" sz="2400" dirty="0"/>
                <a:t>김지은</a:t>
              </a:r>
              <a:r>
                <a:rPr lang="en-US" altLang="ko-KR" sz="2400" dirty="0" smtClean="0"/>
                <a:t>:</a:t>
              </a:r>
              <a:r>
                <a:rPr lang="ko-KR" altLang="en-US" sz="2400" dirty="0" smtClean="0"/>
                <a:t>지인들에게</a:t>
              </a:r>
              <a:r>
                <a:rPr lang="en-US" altLang="ko-KR" sz="2400" dirty="0" smtClean="0">
                  <a:sym typeface="Symbol"/>
                </a:rPr>
                <a:t></a:t>
              </a:r>
              <a:endParaRPr lang="zh-CN" altLang="en-US" sz="2400" u="sng" dirty="0">
                <a:latin typeface="Batang" panose="02030600000101010101" pitchFamily="18" charset="-127"/>
                <a:ea typeface="Batang" panose="02030600000101010101" pitchFamily="18" charset="-127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484481" y="2106961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출근하랴 </a:t>
            </a:r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자원봉사 다니랴 정신없이 바빠요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83102" y="4833972"/>
            <a:ext cx="52920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                  선물 </a:t>
            </a:r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드리랴 음식 하랴 정말 힘들고 바쁘게 보내요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4666" y="1283746"/>
            <a:ext cx="3280939" cy="205058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74388"/>
            <a:ext cx="4389129" cy="274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03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393378" y="1443691"/>
            <a:ext cx="5540991" cy="1730697"/>
            <a:chOff x="544914" y="2309040"/>
            <a:chExt cx="5540991" cy="1730697"/>
          </a:xfrm>
        </p:grpSpPr>
        <p:sp>
          <p:nvSpPr>
            <p:cNvPr id="7" name="圆角矩形 6"/>
            <p:cNvSpPr/>
            <p:nvPr/>
          </p:nvSpPr>
          <p:spPr>
            <a:xfrm>
              <a:off x="544914" y="2309040"/>
              <a:ext cx="5540991" cy="1730697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44914" y="2309040"/>
              <a:ext cx="5419158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400" dirty="0" smtClean="0"/>
                <a:t>4.</a:t>
              </a:r>
              <a:r>
                <a:rPr lang="ko-KR" altLang="en-US" sz="2400" dirty="0"/>
                <a:t> 양메이</a:t>
              </a:r>
              <a:r>
                <a:rPr lang="en-US" altLang="ko-KR" sz="2400" dirty="0"/>
                <a:t>: </a:t>
              </a:r>
              <a:r>
                <a:rPr lang="ko-KR" altLang="en-US" sz="2400" dirty="0"/>
                <a:t>처음에 한국에 왔을 때</a:t>
              </a:r>
              <a:r>
                <a:rPr lang="en-US" altLang="ko-KR" sz="2400" dirty="0" smtClean="0">
                  <a:sym typeface="Symbol"/>
                </a:rPr>
                <a:t></a:t>
              </a:r>
            </a:p>
            <a:p>
              <a:r>
                <a:rPr lang="ko-KR" altLang="en-US" sz="2400" dirty="0"/>
                <a:t>카오리</a:t>
              </a:r>
              <a:r>
                <a:rPr lang="en-US" altLang="ko-KR" sz="2400" dirty="0"/>
                <a:t>: </a:t>
              </a:r>
              <a:r>
                <a:rPr lang="ko-KR" altLang="en-US" sz="2400" dirty="0"/>
                <a:t>힘든 만큼 보람도 있을 거예요</a:t>
              </a:r>
              <a:r>
                <a:rPr lang="en-US" altLang="ko-KR" sz="2400" dirty="0"/>
                <a:t>.</a:t>
              </a:r>
              <a:endParaRPr lang="zh-CN" altLang="en-US" sz="2400" u="sng" dirty="0">
                <a:latin typeface="Batang" panose="02030600000101010101" pitchFamily="18" charset="-127"/>
                <a:ea typeface="Batang" panose="02030600000101010101" pitchFamily="18" charset="-127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34171" y="4013729"/>
            <a:ext cx="5600395" cy="2447748"/>
            <a:chOff x="544914" y="2309040"/>
            <a:chExt cx="5600395" cy="2447748"/>
          </a:xfrm>
        </p:grpSpPr>
        <p:sp>
          <p:nvSpPr>
            <p:cNvPr id="12" name="圆角矩形 11"/>
            <p:cNvSpPr/>
            <p:nvPr/>
          </p:nvSpPr>
          <p:spPr>
            <a:xfrm>
              <a:off x="544914" y="2309040"/>
              <a:ext cx="5540991" cy="1752890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04318" y="2448464"/>
              <a:ext cx="5540991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400" dirty="0" smtClean="0"/>
                <a:t>5.</a:t>
              </a:r>
              <a:r>
                <a:rPr lang="ko-KR" altLang="en-US" sz="2400" dirty="0"/>
                <a:t> 카오리</a:t>
              </a:r>
              <a:r>
                <a:rPr lang="en-US" altLang="ko-KR" sz="2400" dirty="0"/>
                <a:t>: </a:t>
              </a:r>
              <a:r>
                <a:rPr lang="ko-KR" altLang="en-US" sz="2400" dirty="0"/>
                <a:t>지은 씨는 주말에도 엄청 바쁜 것 같아요</a:t>
              </a:r>
              <a:r>
                <a:rPr lang="en-US" altLang="ko-KR" sz="2400" dirty="0"/>
                <a:t>.</a:t>
              </a:r>
            </a:p>
            <a:p>
              <a:r>
                <a:rPr lang="ko-KR" altLang="en-US" sz="2400" dirty="0"/>
                <a:t>김지은</a:t>
              </a:r>
              <a:r>
                <a:rPr lang="en-US" altLang="ko-KR" sz="2400" dirty="0" smtClean="0"/>
                <a:t>:</a:t>
              </a:r>
              <a:r>
                <a:rPr lang="ko-KR" altLang="en-US" sz="2400" dirty="0" smtClean="0"/>
                <a:t>주말에</a:t>
              </a:r>
              <a:r>
                <a:rPr lang="en-US" altLang="ko-KR" sz="2400" dirty="0" smtClean="0">
                  <a:sym typeface="Symbol"/>
                </a:rPr>
                <a:t></a:t>
              </a:r>
              <a:r>
                <a:rPr lang="ko-KR" altLang="en-US" sz="2400" dirty="0" smtClean="0"/>
                <a:t>바쁘긴 정말 </a:t>
              </a:r>
              <a:r>
                <a:rPr lang="ko-KR" altLang="en-US" sz="2400" dirty="0"/>
                <a:t>바빠요</a:t>
              </a:r>
              <a:r>
                <a:rPr lang="en-US" altLang="ko-KR" sz="2400" dirty="0"/>
                <a:t>.</a:t>
              </a:r>
            </a:p>
            <a:p>
              <a:endParaRPr lang="en-US" altLang="ko-KR" sz="2400" dirty="0" smtClean="0">
                <a:sym typeface="Symbol"/>
              </a:endParaRPr>
            </a:p>
            <a:p>
              <a:endParaRPr lang="zh-CN" altLang="en-US" sz="2400" u="sng" dirty="0">
                <a:latin typeface="Batang" panose="02030600000101010101" pitchFamily="18" charset="-127"/>
                <a:ea typeface="Batang" panose="02030600000101010101" pitchFamily="18" charset="-127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447396" y="1813022"/>
            <a:ext cx="55166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한국어 </a:t>
            </a:r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배우랴 한국 친구 사귀랴 정말 힘들었어요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68660" y="4845650"/>
            <a:ext cx="58290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청소하랴 </a:t>
            </a:r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빨래하랴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369" y="1222503"/>
            <a:ext cx="3219258" cy="201203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9748" y="3429000"/>
            <a:ext cx="4389129" cy="274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4914" y="1292704"/>
            <a:ext cx="826059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ko-KR" altLang="en-US" sz="2800" dirty="0" smtClean="0"/>
              <a:t> </a:t>
            </a:r>
            <a:r>
              <a:rPr lang="ko-KR" altLang="en-US" sz="2800" dirty="0"/>
              <a:t>‘～ㄴ</a:t>
            </a:r>
            <a:r>
              <a:rPr lang="en-US" altLang="ko-KR" sz="2800" dirty="0"/>
              <a:t>/</a:t>
            </a:r>
            <a:r>
              <a:rPr lang="ko-KR" altLang="en-US" sz="2800" dirty="0"/>
              <a:t>은</a:t>
            </a:r>
            <a:r>
              <a:rPr lang="en-US" altLang="ko-KR" sz="2800" dirty="0"/>
              <a:t>/</a:t>
            </a:r>
            <a:r>
              <a:rPr lang="ko-KR" altLang="en-US" sz="2800" dirty="0"/>
              <a:t>는 꼴이다’ 를 이용하여 보기와 같이 </a:t>
            </a:r>
            <a:endParaRPr lang="en-US" altLang="ko-KR" sz="2800" dirty="0" smtClean="0"/>
          </a:p>
          <a:p>
            <a:r>
              <a:rPr lang="ko-KR" altLang="en-US" sz="2800" dirty="0" smtClean="0"/>
              <a:t>문장을 </a:t>
            </a:r>
            <a:r>
              <a:rPr lang="ko-KR" altLang="en-US" sz="2800" dirty="0"/>
              <a:t>완성해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5084" y="2175455"/>
            <a:ext cx="8509381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/>
              <a:t>경제가 좋지 않아 기업들이 일 주에 하나씩 </a:t>
            </a:r>
            <a:r>
              <a:rPr lang="ko-KR" altLang="en-US" sz="2400" u="sng" dirty="0"/>
              <a:t>망하는 꼴이다</a:t>
            </a:r>
            <a:r>
              <a:rPr lang="en-US" altLang="ko-KR" sz="2400" u="sng" dirty="0"/>
              <a:t>.</a:t>
            </a:r>
            <a:endParaRPr lang="zh-CN" altLang="en-US" sz="24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5084" y="2821046"/>
            <a:ext cx="85270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나서지 않고 서로의 눈치만 보며 기회를</a:t>
            </a:r>
          </a:p>
          <a:p>
            <a:pPr>
              <a:lnSpc>
                <a:spcPct val="20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2.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시민들은 세금을 한 달에 평균 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15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만원씩</a:t>
            </a:r>
          </a:p>
          <a:p>
            <a:pPr>
              <a:lnSpc>
                <a:spcPct val="20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3.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어른에게 말대꾸하는 것은 불에 기름을</a:t>
            </a:r>
          </a:p>
          <a:p>
            <a:pPr>
              <a:lnSpc>
                <a:spcPct val="20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4.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나쁜 생활 습관은 우리의 몸을 스스로</a:t>
            </a:r>
          </a:p>
          <a:p>
            <a:pPr>
              <a:lnSpc>
                <a:spcPct val="20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5.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내가 회의에 없어도 무방한 존재임을 모두에게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01575" y="3419602"/>
            <a:ext cx="78105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엿보는 꼴이다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963757" y="4203517"/>
            <a:ext cx="76929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내는 꼴이다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9" name="矩形 18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1175324" y="5579379"/>
            <a:ext cx="78191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망치는 꼴이에요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b="1" dirty="0"/>
          </a:p>
        </p:txBody>
      </p:sp>
      <p:sp>
        <p:nvSpPr>
          <p:cNvPr id="13" name="矩形 12"/>
          <p:cNvSpPr/>
          <p:nvPr/>
        </p:nvSpPr>
        <p:spPr>
          <a:xfrm>
            <a:off x="1398869" y="4812936"/>
            <a:ext cx="89448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붓는 꼴이에요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104158" y="4905269"/>
            <a:ext cx="6532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</a:t>
            </a:r>
            <a:r>
              <a:rPr lang="en-US" altLang="ko-KR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</a:t>
            </a:r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109022" y="6375865"/>
            <a:ext cx="72615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알리는 꼴이에요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63757" y="4295850"/>
            <a:ext cx="6532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</a:t>
            </a:r>
            <a:r>
              <a:rPr lang="en-US" altLang="ko-KR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</a:t>
            </a:r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1104158" y="5625546"/>
            <a:ext cx="6532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</a:t>
            </a:r>
            <a:r>
              <a:rPr lang="en-US" altLang="ko-KR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</a:t>
            </a:r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963757" y="3511935"/>
            <a:ext cx="6532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</a:t>
            </a:r>
            <a:r>
              <a:rPr lang="en-US" altLang="ko-KR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</a:t>
            </a:r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963757" y="6422032"/>
            <a:ext cx="6532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</a:t>
            </a:r>
            <a:r>
              <a:rPr lang="en-US" altLang="ko-KR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</a:t>
            </a:r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672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2" grpId="0"/>
      <p:bldP spid="13" grpId="0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9110" y="3623815"/>
            <a:ext cx="82436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 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 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내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바로 옆에 있는 안경을 못 봤어요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2.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이 일은 매우 어렵기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때문에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 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44914" y="1292704"/>
            <a:ext cx="80007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r>
              <a:rPr lang="ko-KR" altLang="en-US" sz="2800" dirty="0" smtClean="0"/>
              <a:t> </a:t>
            </a:r>
            <a:r>
              <a:rPr lang="ko-KR" altLang="en-US" sz="2800" dirty="0"/>
              <a:t>‘알맞은 속담을 골라 다음 문장을 완성해 보세요</a:t>
            </a:r>
            <a:r>
              <a:rPr lang="en-US" altLang="ko-KR" sz="2800" dirty="0"/>
              <a:t>.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0153" y="2292795"/>
            <a:ext cx="8192621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걱정도 팔자다</a:t>
            </a:r>
            <a:r>
              <a:rPr lang="en-US" altLang="ko-KR" sz="2400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작은 고추가 맵다</a:t>
            </a:r>
            <a:r>
              <a:rPr lang="en-US" altLang="ko-KR" sz="2400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등잔 밑이 어둡다</a:t>
            </a:r>
            <a:r>
              <a:rPr lang="en-US" altLang="ko-KR" sz="2400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티끌 모아 태산</a:t>
            </a:r>
            <a:r>
              <a:rPr lang="en-US" altLang="ko-KR" sz="2400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 smtClean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계란으로 바위 </a:t>
            </a:r>
            <a:r>
              <a:rPr lang="ko-KR" altLang="en-US" sz="2400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치기</a:t>
            </a:r>
            <a:r>
              <a:rPr lang="en-US" altLang="ko-KR" sz="2400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세 살적 버릇 여든까지 간다</a:t>
            </a:r>
            <a:r>
              <a:rPr lang="en-US" altLang="ko-KR" sz="2400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고생 끝에 낙이 온다</a:t>
            </a:r>
            <a:endParaRPr lang="zh-CN" altLang="en-US" sz="2400" u="sng" dirty="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66800" y="3723956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등잔 밑이 어둡다고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070269" y="4846952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계란으로 바위 치기예요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482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+mn-ea"/>
                  <a:sym typeface="+mn-lt"/>
                </a:rPr>
                <a:t>연습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577445" y="1157437"/>
            <a:ext cx="822536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/>
              <a:t>3.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쓸데없는 걱정을 사서 하는 걸 보면 </a:t>
            </a:r>
            <a:r>
              <a:rPr lang="ko-KR" altLang="en-US" sz="2400" dirty="0" smtClean="0"/>
              <a:t>정말</a:t>
            </a:r>
            <a:r>
              <a:rPr lang="en-US" altLang="ko-KR" sz="2400" dirty="0" smtClean="0">
                <a:sym typeface="Symbol"/>
              </a:rPr>
              <a:t>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　　　　　　　　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4.</a:t>
            </a:r>
            <a:r>
              <a:rPr lang="ko-KR" altLang="en-US" sz="2400" dirty="0" smtClean="0"/>
              <a:t>키는 </a:t>
            </a:r>
            <a:r>
              <a:rPr lang="ko-KR" altLang="en-US" sz="2400" dirty="0"/>
              <a:t>작지만 </a:t>
            </a:r>
            <a:r>
              <a:rPr lang="en-US" altLang="ko-KR" sz="2400" dirty="0" smtClean="0">
                <a:sym typeface="Symbol"/>
              </a:rPr>
              <a:t>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못 하는 거 없이 다 잘해요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5. </a:t>
            </a:r>
            <a:r>
              <a:rPr lang="en-US" altLang="ko-KR" sz="2400" dirty="0" smtClean="0">
                <a:sym typeface="Symbol"/>
              </a:rPr>
              <a:t> </a:t>
            </a:r>
            <a:r>
              <a:rPr lang="ko-KR" altLang="en-US" sz="2400" dirty="0" smtClean="0"/>
              <a:t>어릴 </a:t>
            </a:r>
            <a:r>
              <a:rPr lang="ko-KR" altLang="en-US" sz="2400" dirty="0"/>
              <a:t>때 몸에 밴 나쁜 습관은 고치기 힘들어요</a:t>
            </a:r>
            <a:r>
              <a:rPr lang="en-US" altLang="ko-KR" sz="2400" dirty="0"/>
              <a:t>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lang="ko-KR" altLang="en-US" dirty="0" smtClean="0"/>
              <a:t>　　　　　　　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423035" y="1218312"/>
            <a:ext cx="59059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걱정도 팔자예요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30579" y="2353328"/>
            <a:ext cx="68791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작은 고추가 맵다는 말처럼</a:t>
            </a: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1022302" y="3408402"/>
            <a:ext cx="63268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세 살 적 버릇 여든까지 간다고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876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+mn-ea"/>
                  <a:sym typeface="+mn-lt"/>
                </a:rPr>
                <a:t>연습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53250" y="1123802"/>
            <a:ext cx="82768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/>
              <a:t>8.</a:t>
            </a:r>
            <a:r>
              <a:rPr lang="ko-KR" altLang="en-US" sz="2800" dirty="0"/>
              <a:t> 혈액형에 따른 성격을 분류해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7447" y="1665101"/>
            <a:ext cx="7918195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/>
              <a:t>활발하다</a:t>
            </a:r>
            <a:r>
              <a:rPr lang="en-US" altLang="ko-KR" sz="2400" dirty="0"/>
              <a:t>, </a:t>
            </a:r>
            <a:r>
              <a:rPr lang="ko-KR" altLang="en-US" sz="2400" dirty="0"/>
              <a:t>특이하다</a:t>
            </a:r>
            <a:r>
              <a:rPr lang="en-US" altLang="ko-KR" sz="2400" dirty="0"/>
              <a:t>, </a:t>
            </a:r>
            <a:r>
              <a:rPr lang="ko-KR" altLang="en-US" sz="2400" dirty="0"/>
              <a:t>무뚝뚝하다</a:t>
            </a:r>
            <a:r>
              <a:rPr lang="en-US" altLang="ko-KR" sz="2400" dirty="0"/>
              <a:t>, </a:t>
            </a:r>
            <a:r>
              <a:rPr lang="ko-KR" altLang="en-US" sz="2400" dirty="0"/>
              <a:t>사교적이다</a:t>
            </a:r>
            <a:r>
              <a:rPr lang="en-US" altLang="ko-KR" sz="2400" dirty="0"/>
              <a:t>, </a:t>
            </a:r>
            <a:r>
              <a:rPr lang="ko-KR" altLang="en-US" sz="2400" dirty="0"/>
              <a:t>다혈질이다</a:t>
            </a:r>
            <a:r>
              <a:rPr lang="en-US" altLang="ko-KR" sz="2400" dirty="0"/>
              <a:t>, </a:t>
            </a:r>
            <a:r>
              <a:rPr lang="ko-KR" altLang="en-US" sz="2400" dirty="0"/>
              <a:t>외향적이다</a:t>
            </a:r>
            <a:r>
              <a:rPr lang="en-US" altLang="ko-KR" sz="2400" dirty="0"/>
              <a:t>, </a:t>
            </a:r>
            <a:r>
              <a:rPr lang="ko-KR" altLang="en-US" sz="2400" dirty="0"/>
              <a:t>소극적이다</a:t>
            </a:r>
            <a:r>
              <a:rPr lang="en-US" altLang="ko-KR" sz="2400" dirty="0"/>
              <a:t>,</a:t>
            </a:r>
          </a:p>
          <a:p>
            <a:r>
              <a:rPr lang="ko-KR" altLang="en-US" sz="2400" dirty="0"/>
              <a:t>내성적이다</a:t>
            </a:r>
            <a:r>
              <a:rPr lang="en-US" altLang="ko-KR" sz="2400" dirty="0"/>
              <a:t>, </a:t>
            </a:r>
            <a:r>
              <a:rPr lang="ko-KR" altLang="en-US" sz="2400" dirty="0"/>
              <a:t>꼼꼼하다</a:t>
            </a:r>
            <a:r>
              <a:rPr lang="en-US" altLang="ko-KR" sz="2400" dirty="0"/>
              <a:t>, </a:t>
            </a:r>
            <a:r>
              <a:rPr lang="ko-KR" altLang="en-US" sz="2400" dirty="0"/>
              <a:t>덜렁댄다</a:t>
            </a:r>
            <a:r>
              <a:rPr lang="en-US" altLang="ko-KR" sz="2400" dirty="0"/>
              <a:t>, </a:t>
            </a:r>
            <a:r>
              <a:rPr lang="ko-KR" altLang="en-US" sz="2400" dirty="0"/>
              <a:t>낭만적이다</a:t>
            </a:r>
            <a:r>
              <a:rPr lang="en-US" altLang="ko-KR" sz="2400" dirty="0"/>
              <a:t>, </a:t>
            </a:r>
            <a:r>
              <a:rPr lang="ko-KR" altLang="en-US" sz="2400" dirty="0"/>
              <a:t>천재적이다</a:t>
            </a:r>
            <a:r>
              <a:rPr lang="en-US" altLang="ko-KR" sz="2400" dirty="0"/>
              <a:t>, </a:t>
            </a:r>
            <a:r>
              <a:rPr lang="ko-KR" altLang="en-US" sz="2400" dirty="0"/>
              <a:t>적극적이다</a:t>
            </a:r>
            <a:r>
              <a:rPr lang="en-US" altLang="ko-KR" sz="2400" dirty="0"/>
              <a:t>, </a:t>
            </a:r>
            <a:r>
              <a:rPr lang="ko-KR" altLang="en-US" sz="2400" dirty="0"/>
              <a:t>얌전하다</a:t>
            </a:r>
            <a:endParaRPr lang="zh-CN" altLang="en-US" sz="24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543" y="3226966"/>
            <a:ext cx="5158306" cy="3614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10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종합연습</a:t>
              </a:r>
              <a:endPara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44914" y="1277035"/>
            <a:ext cx="80007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latin typeface="Batang" panose="02030600000101010101" pitchFamily="18" charset="-127"/>
                <a:ea typeface="Batang" panose="02030600000101010101" pitchFamily="18" charset="-127"/>
              </a:rPr>
              <a:t>9</a:t>
            </a:r>
            <a:r>
              <a:rPr lang="en-US" altLang="ko-KR" sz="2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r>
              <a:rPr lang="ko-KR" altLang="en-US" sz="2800" dirty="0" smtClean="0"/>
              <a:t>  아래 </a:t>
            </a:r>
            <a:r>
              <a:rPr lang="ko-KR" altLang="en-US" sz="2800" dirty="0"/>
              <a:t>단어를 가지고 대화를 만들어서 이야기해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4206" y="2417381"/>
            <a:ext cx="7551871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/>
              <a:t>생활 습관 </a:t>
            </a:r>
            <a:r>
              <a:rPr lang="en-US" altLang="ko-KR" sz="2400" dirty="0"/>
              <a:t>/ </a:t>
            </a:r>
            <a:r>
              <a:rPr lang="ko-KR" altLang="en-US" sz="2400" dirty="0"/>
              <a:t>규칙적이다 </a:t>
            </a:r>
            <a:r>
              <a:rPr lang="en-US" altLang="ko-KR" sz="2400" dirty="0"/>
              <a:t>/ </a:t>
            </a:r>
            <a:r>
              <a:rPr lang="ko-KR" altLang="en-US" sz="2400" dirty="0"/>
              <a:t>아침 형 인간 </a:t>
            </a:r>
            <a:r>
              <a:rPr lang="en-US" altLang="ko-KR" sz="2400" dirty="0"/>
              <a:t>/ </a:t>
            </a:r>
            <a:r>
              <a:rPr lang="ko-KR" altLang="en-US" sz="2400" dirty="0"/>
              <a:t>마음 먹다 </a:t>
            </a:r>
            <a:r>
              <a:rPr lang="en-US" altLang="ko-KR" sz="2400" dirty="0"/>
              <a:t>/ </a:t>
            </a:r>
            <a:r>
              <a:rPr lang="ko-KR" altLang="en-US" sz="2400" dirty="0"/>
              <a:t>작심삼일 </a:t>
            </a:r>
            <a:r>
              <a:rPr lang="en-US" altLang="ko-KR" sz="2400" dirty="0"/>
              <a:t>/ </a:t>
            </a:r>
            <a:r>
              <a:rPr lang="ko-KR" altLang="en-US" sz="2400" dirty="0"/>
              <a:t>성공</a:t>
            </a:r>
            <a:endParaRPr lang="ko-KR" altLang="en-US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4205" y="4550476"/>
            <a:ext cx="7551871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/>
              <a:t>출생 </a:t>
            </a:r>
            <a:r>
              <a:rPr lang="en-US" altLang="ko-KR" sz="2400" dirty="0"/>
              <a:t>/ </a:t>
            </a:r>
            <a:r>
              <a:rPr lang="ko-KR" altLang="en-US" sz="2400" dirty="0"/>
              <a:t>별자리 </a:t>
            </a:r>
            <a:r>
              <a:rPr lang="en-US" altLang="ko-KR" sz="2400" dirty="0"/>
              <a:t>/ </a:t>
            </a:r>
            <a:r>
              <a:rPr lang="ko-KR" altLang="en-US" sz="2400" dirty="0"/>
              <a:t>혈액형 </a:t>
            </a:r>
            <a:r>
              <a:rPr lang="en-US" altLang="ko-KR" sz="2400" dirty="0"/>
              <a:t>/ </a:t>
            </a:r>
            <a:r>
              <a:rPr lang="ko-KR" altLang="en-US" sz="2400" dirty="0"/>
              <a:t>운이 따르다 </a:t>
            </a:r>
            <a:r>
              <a:rPr lang="en-US" altLang="ko-KR" sz="2400" dirty="0"/>
              <a:t>/ </a:t>
            </a:r>
            <a:r>
              <a:rPr lang="ko-KR" altLang="en-US" sz="2400" dirty="0"/>
              <a:t>노력하다 </a:t>
            </a:r>
            <a:r>
              <a:rPr lang="en-US" altLang="ko-KR" sz="2400" dirty="0"/>
              <a:t>/ </a:t>
            </a:r>
            <a:r>
              <a:rPr lang="ko-KR" altLang="en-US" sz="2400" dirty="0"/>
              <a:t>관상 </a:t>
            </a:r>
            <a:r>
              <a:rPr lang="en-US" altLang="ko-KR" sz="2400" dirty="0"/>
              <a:t>/ </a:t>
            </a:r>
            <a:r>
              <a:rPr lang="ko-KR" altLang="en-US" sz="2400" dirty="0"/>
              <a:t>재수</a:t>
            </a:r>
            <a:endParaRPr lang="en-US" altLang="ko-KR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4204" y="3248378"/>
            <a:ext cx="507696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1</a:t>
            </a:r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/>
              <a:t>2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7389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종합연습</a:t>
              </a:r>
              <a:endPara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44914" y="1277035"/>
            <a:ext cx="8000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10.</a:t>
            </a:r>
            <a:r>
              <a:rPr lang="ko-KR" altLang="en-US" sz="2800" dirty="0"/>
              <a:t>아래 주제로 발표해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5563" y="1974588"/>
            <a:ext cx="7870079" cy="3667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400" dirty="0" smtClean="0"/>
              <a:t>1.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‘좋은 습관은 성공의 절반이다’ 라는 말이 무엇인지 발표해 보세요</a:t>
            </a:r>
            <a:r>
              <a:rPr lang="en-US" altLang="ko-KR" sz="2400" dirty="0"/>
              <a:t>.</a:t>
            </a:r>
          </a:p>
          <a:p>
            <a:pPr>
              <a:lnSpc>
                <a:spcPct val="200000"/>
              </a:lnSpc>
            </a:pPr>
            <a:r>
              <a:rPr lang="en-US" altLang="ko-KR" sz="2400" dirty="0" smtClean="0"/>
              <a:t>2. </a:t>
            </a:r>
            <a:r>
              <a:rPr lang="ko-KR" altLang="en-US" sz="2400" dirty="0"/>
              <a:t>한</a:t>
            </a:r>
            <a:r>
              <a:rPr lang="en-US" altLang="ko-KR" sz="2400" dirty="0"/>
              <a:t>·</a:t>
            </a:r>
            <a:r>
              <a:rPr lang="ko-KR" altLang="en-US" sz="2400" dirty="0"/>
              <a:t>중</a:t>
            </a:r>
            <a:r>
              <a:rPr lang="en-US" altLang="ko-KR" sz="2400" dirty="0"/>
              <a:t>·</a:t>
            </a:r>
            <a:r>
              <a:rPr lang="ko-KR" altLang="en-US" sz="2400" dirty="0"/>
              <a:t>일 </a:t>
            </a:r>
            <a:r>
              <a:rPr lang="en-US" altLang="ko-KR" sz="2400" dirty="0"/>
              <a:t>3</a:t>
            </a:r>
            <a:r>
              <a:rPr lang="ko-KR" altLang="en-US" sz="2400" dirty="0"/>
              <a:t>국의 생활 습관과 성격을 비교하여 발표해 보세요</a:t>
            </a:r>
            <a:r>
              <a:rPr lang="en-US" altLang="ko-KR" sz="2400" dirty="0"/>
              <a:t>.</a:t>
            </a:r>
          </a:p>
          <a:p>
            <a:pPr>
              <a:lnSpc>
                <a:spcPct val="200000"/>
              </a:lnSpc>
            </a:pPr>
            <a:r>
              <a:rPr lang="en-US" altLang="ko-KR" sz="2400" dirty="0" smtClean="0"/>
              <a:t>3. </a:t>
            </a:r>
            <a:r>
              <a:rPr lang="ko-KR" altLang="en-US" sz="2400" dirty="0"/>
              <a:t>사주팔자를 믿습니까</a:t>
            </a:r>
            <a:r>
              <a:rPr lang="en-US" altLang="ko-KR" sz="2400" dirty="0"/>
              <a:t>? </a:t>
            </a:r>
            <a:r>
              <a:rPr lang="ko-KR" altLang="en-US" sz="2400" dirty="0"/>
              <a:t>그 이유를 발표해 보세요</a:t>
            </a:r>
            <a:r>
              <a:rPr lang="en-US" altLang="ko-KR" sz="2400" dirty="0"/>
              <a:t>.</a:t>
            </a:r>
            <a:endParaRPr lang="zh-CN" altLang="en-US" sz="2400" dirty="0"/>
          </a:p>
        </p:txBody>
      </p:sp>
      <p:sp>
        <p:nvSpPr>
          <p:cNvPr id="7" name="webpage-home_81886">
            <a:hlinkClick r:id="rId2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262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47" y="2760270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887" y="2760270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387" y="2659587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75988" y="3251265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6" action="ppaction://hlinksldjump"/>
              </a:rPr>
              <a:t>어휘</a:t>
            </a:r>
            <a:r>
              <a:rPr kumimoji="1" lang="en-US" altLang="ko-KR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6" action="ppaction://hlinksldjump"/>
              </a:rPr>
              <a:t>1</a:t>
            </a:r>
            <a:endParaRPr kumimoji="1" lang="zh-CN" altLang="en-US" sz="28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98742" y="32979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7" action="ppaction://hlinksldjump"/>
              </a:rPr>
              <a:t>대화</a:t>
            </a:r>
            <a:r>
              <a:rPr kumimoji="1" lang="en-US" altLang="ko-KR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7" action="ppaction://hlinksldjump"/>
              </a:rPr>
              <a:t>1</a:t>
            </a:r>
            <a:endParaRPr kumimoji="1" lang="zh-CN" altLang="en-US" sz="32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420837" y="3247330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8" action="ppaction://hlinksldjump"/>
              </a:rPr>
              <a:t>문법</a:t>
            </a:r>
            <a:r>
              <a:rPr kumimoji="1" lang="en-US" altLang="ko-KR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8" action="ppaction://hlinksldjump"/>
              </a:rPr>
              <a:t>1</a:t>
            </a:r>
            <a:endParaRPr kumimoji="1" lang="zh-CN" altLang="en-US" sz="28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본문</a:t>
            </a:r>
            <a:r>
              <a:rPr lang="en-US" altLang="ko-KR" sz="32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</p:txBody>
      </p:sp>
      <p:cxnSp>
        <p:nvCxnSpPr>
          <p:cNvPr id="30" name="直接连接符 25"/>
          <p:cNvCxnSpPr>
            <a:cxnSpLocks/>
          </p:cNvCxnSpPr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030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1109672"/>
            <a:ext cx="4093149" cy="3193583"/>
            <a:chOff x="362392" y="1523092"/>
            <a:chExt cx="4093149" cy="3193583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1" name="矩形 20"/>
            <p:cNvSpPr>
              <a:spLocks/>
            </p:cNvSpPr>
            <p:nvPr/>
          </p:nvSpPr>
          <p:spPr>
            <a:xfrm>
              <a:off x="389695" y="1523092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점을 보다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算命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3" name="矩形 22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점을 치다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占卜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5" name="矩形 24"/>
            <p:cNvSpPr>
              <a:spLocks/>
            </p:cNvSpPr>
            <p:nvPr/>
          </p:nvSpPr>
          <p:spPr>
            <a:xfrm>
              <a:off x="389695" y="3247888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궁합을 보다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测八字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1" name="矩形 30"/>
            <p:cNvSpPr>
              <a:spLocks/>
            </p:cNvSpPr>
            <p:nvPr/>
          </p:nvSpPr>
          <p:spPr>
            <a:xfrm>
              <a:off x="362392" y="4154993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타로카드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塔罗牌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4914" y="250438"/>
            <a:ext cx="8108438" cy="769157"/>
            <a:chOff x="544914" y="250438"/>
            <a:chExt cx="8108438" cy="769157"/>
          </a:xfrm>
          <a:solidFill>
            <a:srgbClr val="FF0000"/>
          </a:solidFill>
        </p:grpSpPr>
        <p:sp>
          <p:nvSpPr>
            <p:cNvPr id="16" name="矩形 15"/>
            <p:cNvSpPr/>
            <p:nvPr/>
          </p:nvSpPr>
          <p:spPr>
            <a:xfrm rot="21075228">
              <a:off x="6893965" y="250438"/>
              <a:ext cx="1759387" cy="767210"/>
            </a:xfrm>
            <a:prstGeom prst="rect">
              <a:avLst/>
            </a:prstGeom>
            <a:grpFill/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拓展词句</a:t>
              </a:r>
              <a:endParaRPr lang="en-US" altLang="ko-KR" sz="28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17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grpFill/>
            <a:ln w="44450">
              <a:solidFill>
                <a:srgbClr val="FF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4826592" y="1109672"/>
            <a:ext cx="4093149" cy="3193583"/>
            <a:chOff x="362392" y="1523092"/>
            <a:chExt cx="4093149" cy="3193583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2" name="矩形 11"/>
            <p:cNvSpPr>
              <a:spLocks/>
            </p:cNvSpPr>
            <p:nvPr/>
          </p:nvSpPr>
          <p:spPr>
            <a:xfrm>
              <a:off x="389695" y="1523092"/>
              <a:ext cx="4038543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물고기자리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双鱼座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5" name="矩形 14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처녀자리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处女座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8" name="矩形 17"/>
            <p:cNvSpPr>
              <a:spLocks/>
            </p:cNvSpPr>
            <p:nvPr/>
          </p:nvSpPr>
          <p:spPr>
            <a:xfrm>
              <a:off x="389695" y="3247888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양자리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白羊座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9" name="矩形 18"/>
            <p:cNvSpPr>
              <a:spLocks/>
            </p:cNvSpPr>
            <p:nvPr/>
          </p:nvSpPr>
          <p:spPr>
            <a:xfrm>
              <a:off x="362392" y="4154993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천칭자리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天秤座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44914" y="4571522"/>
            <a:ext cx="4065846" cy="1392078"/>
            <a:chOff x="389695" y="1523092"/>
            <a:chExt cx="4065846" cy="139207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4" name="矩形 23"/>
            <p:cNvSpPr>
              <a:spLocks/>
            </p:cNvSpPr>
            <p:nvPr/>
          </p:nvSpPr>
          <p:spPr>
            <a:xfrm>
              <a:off x="389695" y="1523092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관상을 보다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看相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6" name="矩形 25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손금을 보다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看手相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848583" y="4571522"/>
            <a:ext cx="4065846" cy="1392078"/>
            <a:chOff x="389695" y="1523092"/>
            <a:chExt cx="4065846" cy="139207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0" name="矩形 29"/>
            <p:cNvSpPr>
              <a:spLocks/>
            </p:cNvSpPr>
            <p:nvPr/>
          </p:nvSpPr>
          <p:spPr>
            <a:xfrm>
              <a:off x="389695" y="1523092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황소자리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金牛座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2" name="矩形 31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전갈자리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天蝎座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204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1109672"/>
            <a:ext cx="4093149" cy="4273466"/>
            <a:chOff x="362392" y="2353488"/>
            <a:chExt cx="4093149" cy="4273466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1" name="矩形 20"/>
            <p:cNvSpPr>
              <a:spLocks/>
            </p:cNvSpPr>
            <p:nvPr/>
          </p:nvSpPr>
          <p:spPr>
            <a:xfrm>
              <a:off x="389695" y="6065272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사자자리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狮子座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3" name="矩形 22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점괘가 안 좋다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占卦不吉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5" name="矩形 24"/>
            <p:cNvSpPr>
              <a:spLocks/>
            </p:cNvSpPr>
            <p:nvPr/>
          </p:nvSpPr>
          <p:spPr>
            <a:xfrm>
              <a:off x="389695" y="3247888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운이 나쁘다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运势不好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1" name="矩形 30"/>
            <p:cNvSpPr>
              <a:spLocks/>
            </p:cNvSpPr>
            <p:nvPr/>
          </p:nvSpPr>
          <p:spPr>
            <a:xfrm>
              <a:off x="362392" y="4154992"/>
              <a:ext cx="4065846" cy="8303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생일별 별자리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按生日划分的星座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853895" y="1109672"/>
            <a:ext cx="4065846" cy="2216702"/>
            <a:chOff x="389695" y="1523092"/>
            <a:chExt cx="4065846" cy="2216702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2" name="矩形 11"/>
            <p:cNvSpPr>
              <a:spLocks/>
            </p:cNvSpPr>
            <p:nvPr/>
          </p:nvSpPr>
          <p:spPr>
            <a:xfrm>
              <a:off x="389695" y="1523092"/>
              <a:ext cx="4038543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쌍둥이자리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双子座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5" name="矩形 14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사수자리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射手座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8" name="矩形 17"/>
            <p:cNvSpPr>
              <a:spLocks/>
            </p:cNvSpPr>
            <p:nvPr/>
          </p:nvSpPr>
          <p:spPr>
            <a:xfrm>
              <a:off x="389695" y="3097626"/>
              <a:ext cx="4065846" cy="6421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</a:rPr>
                <a:t>게자리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巨蟹座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sp>
        <p:nvSpPr>
          <p:cNvPr id="24" name="矩形 23"/>
          <p:cNvSpPr>
            <a:spLocks/>
          </p:cNvSpPr>
          <p:nvPr/>
        </p:nvSpPr>
        <p:spPr>
          <a:xfrm>
            <a:off x="572217" y="4018183"/>
            <a:ext cx="4065846" cy="56168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</a:rPr>
              <a:t>물병자리　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水瓶座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9" name="矩形 18"/>
          <p:cNvSpPr>
            <a:spLocks/>
          </p:cNvSpPr>
          <p:nvPr/>
        </p:nvSpPr>
        <p:spPr>
          <a:xfrm>
            <a:off x="4853895" y="3582055"/>
            <a:ext cx="4065846" cy="56168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</a:rPr>
              <a:t>염소자리　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摩羯座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44914" y="250438"/>
            <a:ext cx="8108438" cy="769157"/>
            <a:chOff x="544914" y="250438"/>
            <a:chExt cx="8108438" cy="769157"/>
          </a:xfrm>
          <a:solidFill>
            <a:srgbClr val="FF0000"/>
          </a:solidFill>
        </p:grpSpPr>
        <p:sp>
          <p:nvSpPr>
            <p:cNvPr id="22" name="矩形 21"/>
            <p:cNvSpPr/>
            <p:nvPr/>
          </p:nvSpPr>
          <p:spPr>
            <a:xfrm rot="21075228">
              <a:off x="6893965" y="250438"/>
              <a:ext cx="1759387" cy="767210"/>
            </a:xfrm>
            <a:prstGeom prst="rect">
              <a:avLst/>
            </a:prstGeom>
            <a:grpFill/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拓展词句</a:t>
              </a:r>
              <a:endParaRPr lang="en-US" altLang="ko-KR" sz="28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6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grpFill/>
            <a:ln w="44450">
              <a:solidFill>
                <a:srgbClr val="FF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084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1109672"/>
            <a:ext cx="4093149" cy="3193583"/>
            <a:chOff x="362392" y="1523092"/>
            <a:chExt cx="4093149" cy="3193583"/>
          </a:xfrm>
        </p:grpSpPr>
        <p:sp>
          <p:nvSpPr>
            <p:cNvPr id="21" name="矩形 20"/>
            <p:cNvSpPr>
              <a:spLocks/>
            </p:cNvSpPr>
            <p:nvPr/>
          </p:nvSpPr>
          <p:spPr>
            <a:xfrm>
              <a:off x="389695" y="1523092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주목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注目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3" name="矩形 22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동안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娃娃脸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5" name="矩形 24"/>
            <p:cNvSpPr>
              <a:spLocks/>
            </p:cNvSpPr>
            <p:nvPr/>
          </p:nvSpPr>
          <p:spPr>
            <a:xfrm>
              <a:off x="389695" y="32478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자살 동기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自杀动机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1" name="矩形 30"/>
            <p:cNvSpPr>
              <a:spLocks/>
            </p:cNvSpPr>
            <p:nvPr/>
          </p:nvSpPr>
          <p:spPr>
            <a:xfrm>
              <a:off x="362392" y="4154993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안구 건조증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干眼症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4914" y="250438"/>
            <a:ext cx="8108438" cy="769157"/>
            <a:chOff x="544914" y="250438"/>
            <a:chExt cx="8108438" cy="769157"/>
          </a:xfrm>
        </p:grpSpPr>
        <p:sp>
          <p:nvSpPr>
            <p:cNvPr id="16" name="矩形 15"/>
            <p:cNvSpPr/>
            <p:nvPr/>
          </p:nvSpPr>
          <p:spPr>
            <a:xfrm rot="21075228">
              <a:off x="6893965" y="250438"/>
              <a:ext cx="1759387" cy="76721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보충단어</a:t>
              </a:r>
              <a:endParaRPr lang="en-US" altLang="ko-KR" sz="28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17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chemeClr val="accent6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4826592" y="1109672"/>
            <a:ext cx="4093149" cy="3193583"/>
            <a:chOff x="362392" y="1523092"/>
            <a:chExt cx="4093149" cy="3193583"/>
          </a:xfrm>
        </p:grpSpPr>
        <p:sp>
          <p:nvSpPr>
            <p:cNvPr id="12" name="矩形 11"/>
            <p:cNvSpPr>
              <a:spLocks/>
            </p:cNvSpPr>
            <p:nvPr/>
          </p:nvSpPr>
          <p:spPr>
            <a:xfrm>
              <a:off x="389695" y="1523092"/>
              <a:ext cx="4038543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000" dirty="0">
                  <a:solidFill>
                    <a:schemeClr val="tx1"/>
                  </a:solidFill>
                </a:rPr>
                <a:t>눈치를 보다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词组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看人眼色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5" name="矩形 14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무방하다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形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无妨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8" name="矩形 17"/>
            <p:cNvSpPr>
              <a:spLocks/>
            </p:cNvSpPr>
            <p:nvPr/>
          </p:nvSpPr>
          <p:spPr>
            <a:xfrm>
              <a:off x="389695" y="32478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말대꾸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顶嘴，反驳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9" name="矩形 18"/>
            <p:cNvSpPr>
              <a:spLocks/>
            </p:cNvSpPr>
            <p:nvPr/>
          </p:nvSpPr>
          <p:spPr>
            <a:xfrm>
              <a:off x="362392" y="4154993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불리하다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形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不利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44914" y="4571522"/>
            <a:ext cx="4065846" cy="1392078"/>
            <a:chOff x="389695" y="1523092"/>
            <a:chExt cx="4065846" cy="1392078"/>
          </a:xfrm>
        </p:grpSpPr>
        <p:sp>
          <p:nvSpPr>
            <p:cNvPr id="24" name="矩形 23"/>
            <p:cNvSpPr>
              <a:spLocks/>
            </p:cNvSpPr>
            <p:nvPr/>
          </p:nvSpPr>
          <p:spPr>
            <a:xfrm>
              <a:off x="389695" y="1523092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000" dirty="0">
                  <a:solidFill>
                    <a:schemeClr val="tx1"/>
                  </a:solidFill>
                </a:rPr>
                <a:t>따갑다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形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热辣辣，火辣辣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6" name="矩形 25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간지럽다 </a:t>
              </a:r>
              <a:r>
                <a:rPr lang="en-US" altLang="ko-KR" sz="2400" dirty="0">
                  <a:solidFill>
                    <a:schemeClr val="tx1"/>
                  </a:solidFill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形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痒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848583" y="4571522"/>
            <a:ext cx="4071158" cy="1721172"/>
            <a:chOff x="389695" y="1523092"/>
            <a:chExt cx="4071158" cy="1721172"/>
          </a:xfrm>
        </p:grpSpPr>
        <p:sp>
          <p:nvSpPr>
            <p:cNvPr id="30" name="矩形 29"/>
            <p:cNvSpPr>
              <a:spLocks/>
            </p:cNvSpPr>
            <p:nvPr/>
          </p:nvSpPr>
          <p:spPr>
            <a:xfrm>
              <a:off x="389695" y="1523092"/>
              <a:ext cx="4065846" cy="830396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무뚝뚝하다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形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生硬，硬邦邦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2" name="矩形 31"/>
            <p:cNvSpPr>
              <a:spLocks/>
            </p:cNvSpPr>
            <p:nvPr/>
          </p:nvSpPr>
          <p:spPr>
            <a:xfrm>
              <a:off x="395007" y="2682582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다혈질이다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形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气盛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348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72217" y="1109672"/>
            <a:ext cx="4065846" cy="2286478"/>
            <a:chOff x="389695" y="1523092"/>
            <a:chExt cx="4065846" cy="2286478"/>
          </a:xfrm>
        </p:grpSpPr>
        <p:sp>
          <p:nvSpPr>
            <p:cNvPr id="21" name="矩形 20"/>
            <p:cNvSpPr>
              <a:spLocks/>
            </p:cNvSpPr>
            <p:nvPr/>
          </p:nvSpPr>
          <p:spPr>
            <a:xfrm>
              <a:off x="389695" y="1523092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시야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视野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3" name="矩形 22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논리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逻辑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5" name="矩形 24"/>
            <p:cNvSpPr>
              <a:spLocks/>
            </p:cNvSpPr>
            <p:nvPr/>
          </p:nvSpPr>
          <p:spPr>
            <a:xfrm>
              <a:off x="389695" y="32478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망하다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破产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4914" y="250438"/>
            <a:ext cx="8108438" cy="769157"/>
            <a:chOff x="544914" y="250438"/>
            <a:chExt cx="8108438" cy="769157"/>
          </a:xfrm>
        </p:grpSpPr>
        <p:sp>
          <p:nvSpPr>
            <p:cNvPr id="16" name="矩形 15"/>
            <p:cNvSpPr/>
            <p:nvPr/>
          </p:nvSpPr>
          <p:spPr>
            <a:xfrm rot="21075228">
              <a:off x="6893965" y="250438"/>
              <a:ext cx="1759387" cy="76721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보충단어</a:t>
              </a:r>
              <a:endParaRPr lang="en-US" altLang="ko-KR" sz="28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17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chemeClr val="accent6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4853895" y="1109672"/>
            <a:ext cx="4065846" cy="2286478"/>
            <a:chOff x="389695" y="1523092"/>
            <a:chExt cx="4065846" cy="2286478"/>
          </a:xfrm>
        </p:grpSpPr>
        <p:sp>
          <p:nvSpPr>
            <p:cNvPr id="12" name="矩形 11"/>
            <p:cNvSpPr>
              <a:spLocks/>
            </p:cNvSpPr>
            <p:nvPr/>
          </p:nvSpPr>
          <p:spPr>
            <a:xfrm>
              <a:off x="389695" y="1523092"/>
              <a:ext cx="4038543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덜렁대다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形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冒失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5" name="矩形 14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얌전하다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形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文静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8" name="矩形 17"/>
            <p:cNvSpPr>
              <a:spLocks/>
            </p:cNvSpPr>
            <p:nvPr/>
          </p:nvSpPr>
          <p:spPr>
            <a:xfrm>
              <a:off x="389695" y="3247887"/>
              <a:ext cx="4065846" cy="56168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사주팔자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生辰八字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sp>
        <p:nvSpPr>
          <p:cNvPr id="13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21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26" name="直接连接符 25"/>
            <p:cNvCxnSpPr>
              <a:cxnSpLocks/>
            </p:cNvCxnSpPr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55500" y="1231662"/>
            <a:ext cx="3600839" cy="3532025"/>
            <a:chOff x="433676" y="1380468"/>
            <a:chExt cx="4464056" cy="3532025"/>
          </a:xfrm>
        </p:grpSpPr>
        <p:sp>
          <p:nvSpPr>
            <p:cNvPr id="29" name="矩形 28"/>
            <p:cNvSpPr>
              <a:spLocks/>
            </p:cNvSpPr>
            <p:nvPr/>
          </p:nvSpPr>
          <p:spPr>
            <a:xfrm>
              <a:off x="502768" y="1380468"/>
              <a:ext cx="4393672" cy="572335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새벽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凌晨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0" name="矩形 29"/>
            <p:cNvSpPr>
              <a:spLocks/>
            </p:cNvSpPr>
            <p:nvPr/>
          </p:nvSpPr>
          <p:spPr>
            <a:xfrm>
              <a:off x="504059" y="2197344"/>
              <a:ext cx="4393673" cy="10043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잠자리에 들다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词组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入睡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1" name="矩形 30"/>
            <p:cNvSpPr>
              <a:spLocks/>
            </p:cNvSpPr>
            <p:nvPr/>
          </p:nvSpPr>
          <p:spPr>
            <a:xfrm>
              <a:off x="433676" y="3406844"/>
              <a:ext cx="4393672" cy="783019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덩달다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盲从，随大流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2" name="矩形 31"/>
            <p:cNvSpPr>
              <a:spLocks/>
            </p:cNvSpPr>
            <p:nvPr/>
          </p:nvSpPr>
          <p:spPr>
            <a:xfrm>
              <a:off x="433676" y="4342319"/>
              <a:ext cx="4393673" cy="570174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거의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副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几乎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sp>
        <p:nvSpPr>
          <p:cNvPr id="33" name="矩形 32"/>
          <p:cNvSpPr>
            <a:spLocks/>
          </p:cNvSpPr>
          <p:nvPr/>
        </p:nvSpPr>
        <p:spPr>
          <a:xfrm>
            <a:off x="5062755" y="5392797"/>
            <a:ext cx="3599799" cy="89001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</a:rPr>
              <a:t>작심삼일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三分钟热度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039337" y="1210940"/>
            <a:ext cx="3567485" cy="3918063"/>
            <a:chOff x="502768" y="1215233"/>
            <a:chExt cx="4422705" cy="3918063"/>
          </a:xfrm>
        </p:grpSpPr>
        <p:sp>
          <p:nvSpPr>
            <p:cNvPr id="35" name="矩形 34"/>
            <p:cNvSpPr>
              <a:spLocks/>
            </p:cNvSpPr>
            <p:nvPr/>
          </p:nvSpPr>
          <p:spPr>
            <a:xfrm>
              <a:off x="502768" y="1215233"/>
              <a:ext cx="4393030" cy="59305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규칙적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规则的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6" name="矩形 35"/>
            <p:cNvSpPr>
              <a:spLocks/>
            </p:cNvSpPr>
            <p:nvPr/>
          </p:nvSpPr>
          <p:spPr>
            <a:xfrm>
              <a:off x="503414" y="2052832"/>
              <a:ext cx="4393672" cy="1114313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</a:rPr>
                <a:t>세 살 적 </a:t>
              </a:r>
              <a:r>
                <a:rPr lang="ko-KR" altLang="en-US" sz="2400" dirty="0" smtClean="0">
                  <a:solidFill>
                    <a:schemeClr val="tx1"/>
                  </a:solidFill>
                </a:rPr>
                <a:t>버릇 여든까지 </a:t>
              </a:r>
              <a:endParaRPr lang="en-US" altLang="ko-KR" sz="2400" dirty="0" smtClean="0">
                <a:solidFill>
                  <a:schemeClr val="tx1"/>
                </a:solidFill>
              </a:endParaRPr>
            </a:p>
            <a:p>
              <a:r>
                <a:rPr lang="ko-KR" altLang="en-US" sz="2400" dirty="0" smtClean="0">
                  <a:solidFill>
                    <a:schemeClr val="tx1"/>
                  </a:solidFill>
                </a:rPr>
                <a:t>간다</a:t>
              </a:r>
              <a:endParaRPr lang="ko-KR" altLang="en-US" sz="2400" dirty="0">
                <a:solidFill>
                  <a:schemeClr val="tx1"/>
                </a:solidFill>
              </a:endParaRPr>
            </a:p>
            <a:p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俗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三岁看老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7" name="矩形 36"/>
            <p:cNvSpPr>
              <a:spLocks/>
            </p:cNvSpPr>
            <p:nvPr/>
          </p:nvSpPr>
          <p:spPr>
            <a:xfrm>
              <a:off x="516507" y="3447986"/>
              <a:ext cx="4393672" cy="752056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고치다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改正，更改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8" name="矩形 37"/>
            <p:cNvSpPr>
              <a:spLocks/>
            </p:cNvSpPr>
            <p:nvPr/>
          </p:nvSpPr>
          <p:spPr>
            <a:xfrm>
              <a:off x="531800" y="4571614"/>
              <a:ext cx="4393673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습관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习惯</a:t>
              </a:r>
              <a:endPara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9" name="矩形 38"/>
          <p:cNvSpPr>
            <a:spLocks/>
          </p:cNvSpPr>
          <p:nvPr/>
        </p:nvSpPr>
        <p:spPr>
          <a:xfrm>
            <a:off x="812273" y="4980276"/>
            <a:ext cx="3544066" cy="60049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</a:rPr>
              <a:t>깨우다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叫醒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40" name="矩形 39"/>
          <p:cNvSpPr>
            <a:spLocks/>
          </p:cNvSpPr>
          <p:nvPr/>
        </p:nvSpPr>
        <p:spPr>
          <a:xfrm>
            <a:off x="810711" y="5745891"/>
            <a:ext cx="3543546" cy="56130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</a:rPr>
              <a:t>지각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迟到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033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4842" y="2748252"/>
            <a:ext cx="8415085" cy="41549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헤럴드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/>
              <a:t>아</a:t>
            </a:r>
            <a:r>
              <a:rPr lang="en-US" altLang="ko-KR" sz="2400" dirty="0"/>
              <a:t>, </a:t>
            </a:r>
            <a:r>
              <a:rPr lang="ko-KR" altLang="en-US" sz="2400" dirty="0"/>
              <a:t>오늘 너무 피곤한 것 같아요</a:t>
            </a:r>
            <a:r>
              <a:rPr lang="en-US" altLang="ko-KR" sz="2400" dirty="0" smtClean="0"/>
              <a:t>.</a:t>
            </a:r>
            <a:r>
              <a:rPr lang="ko-KR" altLang="en-US" sz="2400" dirty="0"/>
              <a:t>　</a:t>
            </a:r>
          </a:p>
          <a:p>
            <a:r>
              <a:rPr lang="ko-KR" altLang="en-US" sz="2400" dirty="0" smtClean="0"/>
              <a:t>양메이</a:t>
            </a:r>
            <a:r>
              <a:rPr lang="en-US" altLang="ko-KR" sz="2400" dirty="0" smtClean="0"/>
              <a:t>:</a:t>
            </a:r>
            <a:r>
              <a:rPr lang="ko-KR" altLang="en-US" sz="2400" dirty="0" smtClean="0"/>
              <a:t>어제 </a:t>
            </a:r>
            <a:r>
              <a:rPr lang="ko-KR" altLang="en-US" sz="2400" dirty="0"/>
              <a:t>몇 시에 잤길래 피곤해요</a:t>
            </a:r>
            <a:r>
              <a:rPr lang="en-US" altLang="ko-KR" sz="2400" dirty="0" smtClean="0"/>
              <a:t>?</a:t>
            </a:r>
            <a:endParaRPr lang="ko-KR" altLang="en-US" sz="2400" dirty="0"/>
          </a:p>
          <a:p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헤럴드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 smtClean="0"/>
              <a:t>새벽 </a:t>
            </a:r>
            <a:r>
              <a:rPr lang="en-US" altLang="ko-KR" sz="2400" dirty="0"/>
              <a:t>2</a:t>
            </a:r>
            <a:r>
              <a:rPr lang="ko-KR" altLang="en-US" sz="2400" dirty="0"/>
              <a:t>시까지 채팅하느라 늦게 </a:t>
            </a:r>
            <a:r>
              <a:rPr lang="ko-KR" altLang="en-US" sz="2400" dirty="0" smtClean="0"/>
              <a:t>잤거든요</a:t>
            </a:r>
            <a:r>
              <a:rPr lang="en-US" altLang="ko-KR" sz="2400" dirty="0"/>
              <a:t>.</a:t>
            </a:r>
            <a:endParaRPr lang="ko-KR" altLang="en-US" sz="2400" dirty="0"/>
          </a:p>
          <a:p>
            <a:r>
              <a:rPr lang="ko-KR" altLang="en-US" sz="2400" dirty="0" smtClean="0"/>
              <a:t>웨이빈</a:t>
            </a:r>
            <a:r>
              <a:rPr lang="en-US" altLang="ko-KR" sz="2400" dirty="0" smtClean="0"/>
              <a:t>: </a:t>
            </a:r>
            <a:r>
              <a:rPr lang="ko-KR" altLang="en-US" sz="2400" dirty="0" smtClean="0"/>
              <a:t>헤럴드 </a:t>
            </a:r>
            <a:r>
              <a:rPr lang="ko-KR" altLang="en-US" sz="2400" dirty="0"/>
              <a:t>씨는 보통 새벽 </a:t>
            </a:r>
            <a:r>
              <a:rPr lang="en-US" altLang="ko-KR" sz="2400" dirty="0"/>
              <a:t>1</a:t>
            </a:r>
            <a:r>
              <a:rPr lang="ko-KR" altLang="en-US" sz="2400" dirty="0"/>
              <a:t>시가 되</a:t>
            </a:r>
            <a:r>
              <a:rPr lang="ko-KR" altLang="en-US" sz="2400" dirty="0">
                <a:hlinkClick r:id="rId3" action="ppaction://hlinksldjump"/>
              </a:rPr>
              <a:t>어야 비로소 </a:t>
            </a:r>
            <a:r>
              <a:rPr lang="ko-KR" altLang="en-US" sz="2400" dirty="0" smtClean="0"/>
              <a:t>잠자리</a:t>
            </a:r>
            <a:endParaRPr lang="en-US" altLang="ko-KR" sz="2400" dirty="0" smtClean="0"/>
          </a:p>
          <a:p>
            <a:r>
              <a:rPr lang="ko-KR" altLang="en-US" sz="2400" dirty="0" smtClean="0"/>
              <a:t>에</a:t>
            </a:r>
            <a:r>
              <a:rPr lang="en-US" altLang="ko-KR" sz="2400" dirty="0"/>
              <a:t> </a:t>
            </a:r>
            <a:r>
              <a:rPr lang="ko-KR" altLang="en-US" sz="2400" dirty="0" smtClean="0"/>
              <a:t>들거든요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 smtClean="0"/>
              <a:t>정성민</a:t>
            </a:r>
            <a:r>
              <a:rPr lang="en-US" altLang="ko-KR" sz="2400" dirty="0" smtClean="0"/>
              <a:t>: </a:t>
            </a:r>
            <a:r>
              <a:rPr lang="ko-KR" altLang="en-US" sz="2400" dirty="0" smtClean="0"/>
              <a:t>헤럴드 </a:t>
            </a:r>
            <a:r>
              <a:rPr lang="ko-KR" altLang="en-US" sz="2400" dirty="0"/>
              <a:t>씨가 매일 늦게 자는 바람에 우리까지도 덩달아 매일 피곤해요</a:t>
            </a:r>
            <a:r>
              <a:rPr lang="en-US" altLang="ko-KR" sz="2400" dirty="0" smtClean="0"/>
              <a:t>.</a:t>
            </a:r>
          </a:p>
          <a:p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 smtClean="0"/>
              <a:t>그럼 </a:t>
            </a:r>
            <a:r>
              <a:rPr lang="ko-KR" altLang="en-US" sz="2400" dirty="0"/>
              <a:t>아침에는 몇 시에 일어나요</a:t>
            </a:r>
            <a:r>
              <a:rPr lang="en-US" altLang="ko-KR" sz="2400" dirty="0"/>
              <a:t>?</a:t>
            </a:r>
          </a:p>
          <a:p>
            <a:r>
              <a:rPr lang="ko-KR" altLang="en-US" sz="2400" dirty="0"/>
              <a:t>웨이빈</a:t>
            </a:r>
            <a:r>
              <a:rPr lang="en-US" altLang="ko-KR" sz="2400" dirty="0"/>
              <a:t>: </a:t>
            </a:r>
            <a:r>
              <a:rPr lang="ko-KR" altLang="en-US" sz="2400" dirty="0" smtClean="0"/>
              <a:t>밤에 </a:t>
            </a:r>
            <a:r>
              <a:rPr lang="ko-KR" altLang="en-US" sz="2400" dirty="0"/>
              <a:t>늦게 자는데 아침에 일찍 일어나는 게 이상하겠죠</a:t>
            </a:r>
            <a:r>
              <a:rPr lang="en-US" altLang="ko-KR" sz="2400" dirty="0" smtClean="0"/>
              <a:t>?</a:t>
            </a:r>
          </a:p>
          <a:p>
            <a:r>
              <a:rPr lang="en-US" altLang="ko-KR" sz="2400" dirty="0" smtClean="0"/>
              <a:t> </a:t>
            </a: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</a:t>
            </a:r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424" y="148081"/>
            <a:ext cx="3782093" cy="277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35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4841" y="1120763"/>
            <a:ext cx="8652679" cy="48936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ko-KR" altLang="en-US" sz="2400" dirty="0"/>
              <a:t>정성민</a:t>
            </a:r>
            <a:r>
              <a:rPr lang="en-US" altLang="ko-KR" sz="2400" dirty="0"/>
              <a:t>: </a:t>
            </a: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우리가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안 깨워 주면 거의 못 일어난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hlinkClick r:id="rId3" action="ppaction://hlinksldjump"/>
              </a:rPr>
              <a:t>다고 봐도 과언이 아니에요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</a:p>
          <a:p>
            <a:r>
              <a:rPr lang="ko-KR" altLang="en-US" sz="2400" dirty="0"/>
              <a:t>웨이빈</a:t>
            </a:r>
            <a:r>
              <a:rPr lang="en-US" altLang="ko-KR" sz="2400" dirty="0"/>
              <a:t>: </a:t>
            </a: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맞아요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우리가 안 깨워 주면 아침을 못 먹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hlinkClick r:id="rId4" action="ppaction://hlinksldjump"/>
              </a:rPr>
              <a:t>는 건 말할 필요도 없고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매일 지각할 게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hlinkClick r:id="rId5" action="ppaction://hlinksldjump"/>
              </a:rPr>
              <a:t>뻔해요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</a:p>
          <a:p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규칙적으로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생활하지 않으면 건강에 안 좋아요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헤럴드 씨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ko-KR" altLang="en-US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헤럴드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저도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알아요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하지만 세 살 적 버릇 여든까지 간다는 말처럼 잘 안 고쳐져요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</a:p>
          <a:p>
            <a:r>
              <a:rPr lang="ko-KR" altLang="en-US" sz="2400" dirty="0"/>
              <a:t>웨이빈</a:t>
            </a:r>
            <a:r>
              <a:rPr lang="en-US" altLang="ko-KR" sz="2400" dirty="0"/>
              <a:t>: </a:t>
            </a: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우리가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도와 줄게요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</a:p>
          <a:p>
            <a:r>
              <a:rPr lang="ko-KR" altLang="en-US" sz="2400" dirty="0"/>
              <a:t>정성민</a:t>
            </a:r>
            <a:r>
              <a:rPr lang="en-US" altLang="ko-KR" sz="2400" dirty="0"/>
              <a:t>: </a:t>
            </a: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이제부터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우리 늦게 자는 나쁜 습관 버리고 아침에 일찍 일어나서 같이 운동해요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r>
              <a:rPr lang="ko-KR" altLang="en-US" sz="2400" dirty="0" smtClean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좋은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결심이네요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작심삼일이 되지 않도록 잘 해 보세요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호호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en-US" altLang="ko-KR" sz="2400" dirty="0"/>
          </a:p>
        </p:txBody>
      </p:sp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webpage-home_81886">
            <a:hlinkClick r:id="rId6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088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8838" y="1141623"/>
            <a:ext cx="8171089" cy="484748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 </a:t>
            </a:r>
            <a:r>
              <a:rPr lang="ko-KR" altLang="en-US" sz="2800" b="1" dirty="0"/>
              <a:t>～아</a:t>
            </a:r>
            <a:r>
              <a:rPr lang="en-US" altLang="ko-KR" sz="2800" b="1" dirty="0"/>
              <a:t>/</a:t>
            </a:r>
            <a:r>
              <a:rPr lang="ko-KR" altLang="en-US" sz="2800" b="1" dirty="0"/>
              <a:t>어</a:t>
            </a:r>
            <a:r>
              <a:rPr lang="en-US" altLang="ko-KR" sz="2800" b="1" dirty="0"/>
              <a:t>/</a:t>
            </a:r>
            <a:r>
              <a:rPr lang="ko-KR" altLang="en-US" sz="2800" b="1" dirty="0"/>
              <a:t>여야 비로소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惯用型，接在谓词词干后，表示必需的条件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ko-KR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ko-KR" sz="28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ko-KR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b="1" dirty="0" smtClean="0">
                <a:solidFill>
                  <a:srgbClr val="0070C0"/>
                </a:solidFill>
                <a:latin typeface="宋体" panose="02010600030101010101" pitchFamily="2" charset="-122"/>
                <a:ea typeface="+mj-ea"/>
              </a:rPr>
              <a:t>    </a:t>
            </a: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27170" y="2157286"/>
            <a:ext cx="7914423" cy="3831818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endParaRPr lang="en-US" altLang="zh-CN" b="1" dirty="0">
              <a:solidFill>
                <a:srgbClr val="FFC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ko-KR" sz="2400" dirty="0"/>
              <a:t>1) </a:t>
            </a:r>
            <a:r>
              <a:rPr lang="ko-KR" altLang="en-US" sz="2400" dirty="0"/>
              <a:t>노력을 해야 비로소 성공을 얻을 수 있어요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只有努力，才能获得成功。</a:t>
            </a:r>
          </a:p>
          <a:p>
            <a:r>
              <a:rPr lang="en-US" altLang="ko-KR" sz="2400" dirty="0"/>
              <a:t>2) </a:t>
            </a:r>
            <a:r>
              <a:rPr lang="ko-KR" altLang="en-US" sz="2400" dirty="0"/>
              <a:t>자주 만나야 비로소 정이 들 수 있어요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只有经常见面，才能产生感情。</a:t>
            </a:r>
          </a:p>
          <a:p>
            <a:r>
              <a:rPr lang="en-US" altLang="ko-KR" sz="2400" dirty="0"/>
              <a:t>3)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입맛이 없어서 먹고 싶지 않아요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我没有胃口，不想吃东西。</a:t>
            </a:r>
          </a:p>
          <a:p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ko-KR" altLang="en-US" sz="2400" dirty="0"/>
              <a:t>잘 먹어야 비로소 건강을 회복할 수 있으니까 먹어 보세요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只有吃好才能恢复健康，吃吧。</a:t>
            </a:r>
          </a:p>
        </p:txBody>
      </p:sp>
    </p:spTree>
    <p:extLst>
      <p:ext uri="{BB962C8B-B14F-4D97-AF65-F5344CB8AC3E}">
        <p14:creationId xmlns:p14="http://schemas.microsoft.com/office/powerpoint/2010/main" val="339163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24477" y="1602982"/>
            <a:ext cx="8027852" cy="3415743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800" dirty="0"/>
              <a:t>4)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시험만 통과하면 졸업할 수 있어요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 smtClean="0"/>
              <a:t>:</a:t>
            </a:r>
            <a:r>
              <a:rPr lang="en-US" altLang="ko-KR" sz="2800" dirty="0">
                <a:sym typeface="Symbol"/>
              </a:rPr>
              <a:t>  </a:t>
            </a:r>
            <a:r>
              <a:rPr lang="ko-KR" altLang="en-US" sz="2800" dirty="0"/>
              <a:t>　　　　　　　　　　　　　　　　　　　　　　　　　　　</a:t>
            </a:r>
          </a:p>
          <a:p>
            <a:pPr>
              <a:lnSpc>
                <a:spcPct val="200000"/>
              </a:lnSpc>
            </a:pPr>
            <a:r>
              <a:rPr lang="en-US" altLang="ko-KR" sz="2800" dirty="0"/>
              <a:t>5)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경제를 잘 알려면 어떻게 해야 하나요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</a:t>
            </a:r>
            <a:r>
              <a:rPr lang="en-US" altLang="ko-KR" sz="2800" dirty="0" smtClean="0">
                <a:sym typeface="Symbol"/>
              </a:rPr>
              <a:t></a:t>
            </a:r>
            <a:r>
              <a:rPr lang="ko-KR" altLang="en-US" sz="2800" dirty="0" smtClean="0"/>
              <a:t>　　</a:t>
            </a:r>
            <a:r>
              <a:rPr lang="ko-KR" altLang="en-US" sz="2400" dirty="0" smtClean="0"/>
              <a:t>　　　　　　　　　　　　　　　　　　　　　　　　　　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730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5704</TotalTime>
  <Words>2643</Words>
  <Application>Microsoft Office PowerPoint</Application>
  <PresentationFormat>全屏显示(4:3)</PresentationFormat>
  <Paragraphs>519</Paragraphs>
  <Slides>43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8</vt:i4>
      </vt:variant>
      <vt:variant>
        <vt:lpstr>幻灯片标题</vt:lpstr>
      </vt:variant>
      <vt:variant>
        <vt:i4>43</vt:i4>
      </vt:variant>
    </vt:vector>
  </HeadingPairs>
  <TitlesOfParts>
    <vt:vector size="51" baseType="lpstr">
      <vt:lpstr>Office 主题</vt:lpstr>
      <vt:lpstr>Office 主题​​</vt:lpstr>
      <vt:lpstr>1_Office 主题​​</vt:lpstr>
      <vt:lpstr>3_Office 主题​​</vt:lpstr>
      <vt:lpstr>4_Office 主题​​</vt:lpstr>
      <vt:lpstr>9_Office 主题​​</vt:lpstr>
      <vt:lpstr>16_Office 主题​​</vt:lpstr>
      <vt:lpstr>17_Office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关关</cp:lastModifiedBy>
  <cp:revision>531</cp:revision>
  <dcterms:created xsi:type="dcterms:W3CDTF">2016-11-30T01:22:09Z</dcterms:created>
  <dcterms:modified xsi:type="dcterms:W3CDTF">2018-05-16T07:25:33Z</dcterms:modified>
</cp:coreProperties>
</file>